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7"/>
  </p:notesMasterIdLst>
  <p:handoutMasterIdLst>
    <p:handoutMasterId r:id="rId18"/>
  </p:handoutMasterIdLst>
  <p:sldIdLst>
    <p:sldId id="294" r:id="rId5"/>
    <p:sldId id="295" r:id="rId6"/>
    <p:sldId id="313" r:id="rId7"/>
    <p:sldId id="314" r:id="rId8"/>
    <p:sldId id="322" r:id="rId9"/>
    <p:sldId id="309" r:id="rId10"/>
    <p:sldId id="321" r:id="rId11"/>
    <p:sldId id="319" r:id="rId12"/>
    <p:sldId id="316" r:id="rId13"/>
    <p:sldId id="317" r:id="rId14"/>
    <p:sldId id="318" r:id="rId15"/>
    <p:sldId id="320" r:id="rId16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05C"/>
    <a:srgbClr val="F6A287"/>
    <a:srgbClr val="E98B0D"/>
    <a:srgbClr val="C91419"/>
    <a:srgbClr val="F3703A"/>
    <a:srgbClr val="2E3D92"/>
    <a:srgbClr val="3C4798"/>
    <a:srgbClr val="F99823"/>
    <a:srgbClr val="515083"/>
    <a:srgbClr val="E686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82" autoAdjust="0"/>
    <p:restoredTop sz="94639" autoAdjust="0"/>
  </p:normalViewPr>
  <p:slideViewPr>
    <p:cSldViewPr snapToGrid="0">
      <p:cViewPr varScale="1">
        <p:scale>
          <a:sx n="84" d="100"/>
          <a:sy n="84" d="100"/>
        </p:scale>
        <p:origin x="216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D59-494B-B93E-71528683BB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Foglio1!$A$2:$A$5</c:f>
              <c:strCache>
                <c:ptCount val="2"/>
                <c:pt idx="0">
                  <c:v>Fallimento</c:v>
                </c:pt>
                <c:pt idx="1">
                  <c:v>Successo</c:v>
                </c:pt>
              </c:strCache>
            </c:strRef>
          </c:cat>
          <c:val>
            <c:numRef>
              <c:f>Foglio1!$B$2:$B$5</c:f>
              <c:numCache>
                <c:formatCode>0%</c:formatCode>
                <c:ptCount val="4"/>
                <c:pt idx="0">
                  <c:v>0.3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59-494B-B93E-71528683BB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venir Next Medium" panose="020B05030202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26/10/25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26/10/25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3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87389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60941" y="0"/>
            <a:ext cx="153926" cy="6858000"/>
          </a:xfrm>
          <a:prstGeom prst="rect">
            <a:avLst/>
          </a:prstGeom>
          <a:solidFill>
            <a:srgbClr val="C91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C91419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solidFill>
            <a:srgbClr val="F99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09409380-4903-CC7E-3878-00BD99A463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9296" y="3841"/>
            <a:ext cx="551177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26/10/25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4257" y="1077685"/>
            <a:ext cx="6520543" cy="1982755"/>
          </a:xfrm>
        </p:spPr>
        <p:txBody>
          <a:bodyPr>
            <a:normAutofit/>
          </a:bodyPr>
          <a:lstStyle/>
          <a:p>
            <a:pPr algn="ctr">
              <a:defRPr sz="4400" b="1">
                <a:solidFill>
                  <a:srgbClr val="304297"/>
                </a:solidFill>
              </a:defRPr>
            </a:pPr>
            <a:r>
              <a:rPr sz="4000" dirty="0"/>
              <a:t>Il </a:t>
            </a:r>
            <a:r>
              <a:rPr sz="4000" i="1" dirty="0"/>
              <a:t>Peso</a:t>
            </a:r>
            <a:r>
              <a:rPr sz="4000" dirty="0"/>
              <a:t> </a:t>
            </a:r>
            <a:br>
              <a:rPr lang="it-IT" sz="4000" dirty="0"/>
            </a:br>
            <a:r>
              <a:rPr sz="4000" dirty="0" err="1"/>
              <a:t>della</a:t>
            </a:r>
            <a:r>
              <a:rPr sz="4000" dirty="0"/>
              <a:t> </a:t>
            </a:r>
            <a:r>
              <a:rPr sz="4000" i="1" dirty="0"/>
              <a:t>Famiglia</a:t>
            </a:r>
            <a:r>
              <a:rPr lang="it-IT" sz="4000" dirty="0"/>
              <a:t> </a:t>
            </a:r>
            <a:r>
              <a:rPr sz="4000" dirty="0" err="1"/>
              <a:t>negli</a:t>
            </a:r>
            <a:r>
              <a:rPr sz="4000" dirty="0"/>
              <a:t> </a:t>
            </a:r>
            <a:br>
              <a:rPr lang="it-IT" sz="4000" dirty="0"/>
            </a:br>
            <a:r>
              <a:rPr sz="4000" dirty="0"/>
              <a:t>Outcome </a:t>
            </a:r>
            <a:r>
              <a:rPr sz="4000" dirty="0" err="1"/>
              <a:t>Bariatrici</a:t>
            </a:r>
            <a:endParaRPr sz="40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89B8F22-4487-2575-D121-374026879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" name="Sottotitolo 3">
            <a:extLst>
              <a:ext uri="{FF2B5EF4-FFF2-40B4-BE49-F238E27FC236}">
                <a16:creationId xmlns:a16="http://schemas.microsoft.com/office/drawing/2014/main" id="{3361E145-4724-8B69-DB94-C9F6DA8D94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6660" y="4339071"/>
            <a:ext cx="6368140" cy="1191984"/>
          </a:xfrm>
        </p:spPr>
        <p:txBody>
          <a:bodyPr>
            <a:normAutofit fontScale="47500" lnSpcReduction="20000"/>
          </a:bodyPr>
          <a:lstStyle/>
          <a:p>
            <a:r>
              <a:rPr lang="it-IT" sz="5900" b="1" dirty="0">
                <a:solidFill>
                  <a:srgbClr val="E79130"/>
                </a:solidFill>
              </a:rPr>
              <a:t>Dott.ssa Assunta BORZACCHIELLO </a:t>
            </a:r>
          </a:p>
          <a:p>
            <a:r>
              <a:rPr lang="it-IT" sz="2800" b="1" dirty="0">
                <a:solidFill>
                  <a:srgbClr val="E79130"/>
                </a:solidFill>
              </a:rPr>
              <a:t>Dirigente Psicologa U.O.C. T.S.D.B.A. - ASL Napoli 1 Centro</a:t>
            </a:r>
          </a:p>
          <a:p>
            <a:r>
              <a:rPr lang="it-IT" sz="2800" b="1" dirty="0">
                <a:solidFill>
                  <a:srgbClr val="E79130"/>
                </a:solidFill>
              </a:rPr>
              <a:t>Psicologa Equipe Bariatrica Prof. Maurizio De Luca - Napoli </a:t>
            </a:r>
          </a:p>
          <a:p>
            <a:endParaRPr lang="it-IT" sz="2800" b="1" dirty="0">
              <a:solidFill>
                <a:srgbClr val="E79130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0A875A6-065B-29A6-A17D-38F8014AE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257" y="6496049"/>
            <a:ext cx="6977743" cy="36411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51E3415-A75B-7F36-B7CA-2565956B4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5709" y="1278632"/>
            <a:ext cx="1257920" cy="67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0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E23163E4-53D8-E310-E9FC-6FB0A826FD96}"/>
              </a:ext>
            </a:extLst>
          </p:cNvPr>
          <p:cNvSpPr/>
          <p:nvPr/>
        </p:nvSpPr>
        <p:spPr>
          <a:xfrm>
            <a:off x="1583871" y="3612584"/>
            <a:ext cx="7630884" cy="278821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70FA4A5-B275-0AA7-2051-64D3393A9227}"/>
              </a:ext>
            </a:extLst>
          </p:cNvPr>
          <p:cNvSpPr txBox="1"/>
          <p:nvPr/>
        </p:nvSpPr>
        <p:spPr>
          <a:xfrm>
            <a:off x="7184569" y="2492829"/>
            <a:ext cx="4626431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it-IT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5A1503F0-6872-3874-0682-348E3CFCC8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632624"/>
              </p:ext>
            </p:extLst>
          </p:nvPr>
        </p:nvGraphicFramePr>
        <p:xfrm>
          <a:off x="1583871" y="1451899"/>
          <a:ext cx="9671963" cy="191360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227575">
                  <a:extLst>
                    <a:ext uri="{9D8B030D-6E8A-4147-A177-3AD203B41FA5}">
                      <a16:colId xmlns:a16="http://schemas.microsoft.com/office/drawing/2014/main" val="1195630703"/>
                    </a:ext>
                  </a:extLst>
                </a:gridCol>
                <a:gridCol w="1768834">
                  <a:extLst>
                    <a:ext uri="{9D8B030D-6E8A-4147-A177-3AD203B41FA5}">
                      <a16:colId xmlns:a16="http://schemas.microsoft.com/office/drawing/2014/main" val="52247607"/>
                    </a:ext>
                  </a:extLst>
                </a:gridCol>
                <a:gridCol w="3214025">
                  <a:extLst>
                    <a:ext uri="{9D8B030D-6E8A-4147-A177-3AD203B41FA5}">
                      <a16:colId xmlns:a16="http://schemas.microsoft.com/office/drawing/2014/main" val="3175202537"/>
                    </a:ext>
                  </a:extLst>
                </a:gridCol>
                <a:gridCol w="3461529">
                  <a:extLst>
                    <a:ext uri="{9D8B030D-6E8A-4147-A177-3AD203B41FA5}">
                      <a16:colId xmlns:a16="http://schemas.microsoft.com/office/drawing/2014/main" val="4109915291"/>
                    </a:ext>
                  </a:extLst>
                </a:gridCol>
              </a:tblGrid>
              <a:tr h="2984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effectLst/>
                        </a:rPr>
                        <a:t>Colore</a:t>
                      </a:r>
                      <a:endParaRPr lang="it-IT" sz="1600" b="0" i="0" dirty="0">
                        <a:effectLst/>
                        <a:latin typeface="Avenir Next" panose="020B0503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effectLst/>
                        </a:rPr>
                        <a:t>Punteggio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endParaRPr lang="it-IT" sz="1600" b="0" i="0" dirty="0">
                        <a:effectLst/>
                        <a:latin typeface="Avenir Next" panose="020B0503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effectLst/>
                        </a:rPr>
                        <a:t>Interpretazione</a:t>
                      </a:r>
                      <a:endParaRPr lang="it-IT" sz="1600" b="0" i="0" dirty="0">
                        <a:effectLst/>
                        <a:latin typeface="Avenir Next" panose="020B0503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effectLst/>
                        </a:rPr>
                        <a:t>Indicazioni</a:t>
                      </a:r>
                      <a:r>
                        <a:rPr lang="en-US" sz="1600" dirty="0">
                          <a:effectLst/>
                        </a:rPr>
                        <a:t> operative</a:t>
                      </a:r>
                      <a:endParaRPr lang="it-IT" sz="1600" b="0" i="0" dirty="0">
                        <a:effectLst/>
                        <a:latin typeface="Avenir Next" panose="020B0503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1441555"/>
                  </a:ext>
                </a:extLst>
              </a:tr>
              <a:tr h="453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🟢 Verde</a:t>
                      </a:r>
                      <a:endParaRPr lang="it-IT" sz="1600" b="0" i="0" dirty="0">
                        <a:effectLst/>
                        <a:latin typeface="Avenir Next" panose="020B0503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8–10</a:t>
                      </a:r>
                      <a:endParaRPr lang="it-IT" sz="1600" b="0" i="0" dirty="0">
                        <a:effectLst/>
                        <a:latin typeface="Avenir Next" panose="020B0503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Famiglia coesa, supportiva</a:t>
                      </a:r>
                      <a:endParaRPr lang="it-IT" sz="1600" b="0" i="0">
                        <a:effectLst/>
                        <a:latin typeface="Avenir Next" panose="020B0503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Follow-up standard</a:t>
                      </a:r>
                      <a:endParaRPr lang="it-IT" sz="1600" b="0" i="0">
                        <a:effectLst/>
                        <a:latin typeface="Avenir Next" panose="020B0503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7531395"/>
                  </a:ext>
                </a:extLst>
              </a:tr>
              <a:tr h="453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🟡 Giallo</a:t>
                      </a:r>
                      <a:endParaRPr lang="it-IT" sz="1600" b="0" i="0">
                        <a:effectLst/>
                        <a:latin typeface="Avenir Next" panose="020B0503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5–7</a:t>
                      </a:r>
                      <a:endParaRPr lang="it-IT" sz="1600" b="0" i="0" dirty="0">
                        <a:effectLst/>
                        <a:latin typeface="Avenir Next" panose="020B0503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Supporto </a:t>
                      </a:r>
                      <a:r>
                        <a:rPr lang="en-US" sz="1600" dirty="0" err="1">
                          <a:effectLst/>
                        </a:rPr>
                        <a:t>parziale</a:t>
                      </a:r>
                      <a:r>
                        <a:rPr lang="en-US" sz="1600" dirty="0">
                          <a:effectLst/>
                        </a:rPr>
                        <a:t> o </a:t>
                      </a:r>
                      <a:r>
                        <a:rPr lang="en-US" sz="1600" dirty="0" err="1">
                          <a:effectLst/>
                        </a:rPr>
                        <a:t>ambivalente</a:t>
                      </a:r>
                      <a:endParaRPr lang="it-IT" sz="1600" b="0" i="0" dirty="0">
                        <a:effectLst/>
                        <a:latin typeface="Avenir Next" panose="020B0503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Follow-up </a:t>
                      </a:r>
                      <a:r>
                        <a:rPr lang="en-US" sz="1600" dirty="0" err="1">
                          <a:effectLst/>
                        </a:rPr>
                        <a:t>intensivo</a:t>
                      </a:r>
                      <a:r>
                        <a:rPr lang="en-US" sz="1600" dirty="0">
                          <a:effectLst/>
                        </a:rPr>
                        <a:t> con </a:t>
                      </a:r>
                      <a:r>
                        <a:rPr lang="en-US" sz="1600" dirty="0" err="1">
                          <a:effectLst/>
                        </a:rPr>
                        <a:t>coinvolgimento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familiare</a:t>
                      </a:r>
                      <a:endParaRPr lang="it-IT" sz="1600" b="0" i="0" dirty="0">
                        <a:effectLst/>
                        <a:latin typeface="Avenir Next" panose="020B0503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9554474"/>
                  </a:ext>
                </a:extLst>
              </a:tr>
              <a:tr h="6094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🔴 Rosso</a:t>
                      </a:r>
                      <a:endParaRPr lang="it-IT" sz="1600" b="0" i="0" dirty="0">
                        <a:effectLst/>
                        <a:latin typeface="Avenir Next" panose="020B0503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0–4</a:t>
                      </a:r>
                      <a:endParaRPr lang="it-IT" sz="1600" b="0" i="0" dirty="0">
                        <a:effectLst/>
                        <a:latin typeface="Avenir Next" panose="020B0503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effectLst/>
                        </a:rPr>
                        <a:t>Presenza</a:t>
                      </a:r>
                      <a:r>
                        <a:rPr lang="en-US" sz="1600" dirty="0">
                          <a:effectLst/>
                        </a:rPr>
                        <a:t> di </a:t>
                      </a:r>
                      <a:r>
                        <a:rPr lang="en-US" sz="1600" dirty="0" err="1">
                          <a:effectLst/>
                        </a:rPr>
                        <a:t>sabotaggi</a:t>
                      </a:r>
                      <a:r>
                        <a:rPr lang="en-US" sz="1600" dirty="0">
                          <a:effectLst/>
                        </a:rPr>
                        <a:t> o </a:t>
                      </a:r>
                      <a:r>
                        <a:rPr lang="en-US" sz="1600" dirty="0" err="1">
                          <a:effectLst/>
                        </a:rPr>
                        <a:t>isolamento</a:t>
                      </a:r>
                      <a:endParaRPr lang="it-IT" sz="1600" b="0" i="0" dirty="0">
                        <a:effectLst/>
                        <a:latin typeface="Avenir Next" panose="020B0503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Supporto </a:t>
                      </a:r>
                      <a:r>
                        <a:rPr lang="en-US" sz="1600" dirty="0" err="1">
                          <a:effectLst/>
                        </a:rPr>
                        <a:t>psicoeducativo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mirato</a:t>
                      </a:r>
                      <a:r>
                        <a:rPr lang="en-US" sz="1600" dirty="0">
                          <a:effectLst/>
                        </a:rPr>
                        <a:t> pre/post </a:t>
                      </a:r>
                      <a:r>
                        <a:rPr lang="en-US" sz="1600" dirty="0" err="1">
                          <a:effectLst/>
                        </a:rPr>
                        <a:t>chirurgia</a:t>
                      </a:r>
                      <a:endParaRPr lang="it-IT" sz="1600" b="0" i="0" dirty="0">
                        <a:effectLst/>
                        <a:latin typeface="Avenir Next" panose="020B0503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10448185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9E870157-E94B-EE9D-0C02-9BF402B76BBF}"/>
              </a:ext>
            </a:extLst>
          </p:cNvPr>
          <p:cNvSpPr txBox="1"/>
          <p:nvPr/>
        </p:nvSpPr>
        <p:spPr>
          <a:xfrm>
            <a:off x="1583871" y="3718679"/>
            <a:ext cx="7486045" cy="2362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>
                <a:latin typeface="Avenir Next" panose="020B0503020202020204" pitchFamily="34" charset="0"/>
              </a:rPr>
              <a:t>Includere attivamente la famiglia nel percorso:</a:t>
            </a:r>
          </a:p>
          <a:p>
            <a:pPr>
              <a:lnSpc>
                <a:spcPct val="150000"/>
              </a:lnSpc>
            </a:pPr>
            <a:r>
              <a:rPr lang="it-IT" sz="2000" dirty="0">
                <a:latin typeface="Avenir Next" panose="020B0503020202020204" pitchFamily="34" charset="0"/>
              </a:rPr>
              <a:t>• Aumenta l’aderenza ai cambiamenti alimentari e motori</a:t>
            </a:r>
            <a:br>
              <a:rPr lang="it-IT" sz="2000" dirty="0">
                <a:latin typeface="Avenir Next" panose="020B0503020202020204" pitchFamily="34" charset="0"/>
              </a:rPr>
            </a:br>
            <a:r>
              <a:rPr lang="it-IT" sz="2000" dirty="0">
                <a:latin typeface="Avenir Next" panose="020B0503020202020204" pitchFamily="34" charset="0"/>
              </a:rPr>
              <a:t>• Riduce il rischio di weight </a:t>
            </a:r>
            <a:r>
              <a:rPr lang="it-IT" sz="2000" dirty="0" err="1">
                <a:latin typeface="Avenir Next" panose="020B0503020202020204" pitchFamily="34" charset="0"/>
              </a:rPr>
              <a:t>regain</a:t>
            </a:r>
            <a:br>
              <a:rPr lang="it-IT" sz="2000" dirty="0">
                <a:latin typeface="Avenir Next" panose="020B0503020202020204" pitchFamily="34" charset="0"/>
              </a:rPr>
            </a:br>
            <a:r>
              <a:rPr lang="it-IT" sz="2000" dirty="0">
                <a:latin typeface="Avenir Next" panose="020B0503020202020204" pitchFamily="34" charset="0"/>
              </a:rPr>
              <a:t>• Migliora il benessere psicologico e le relazioni di supporto</a:t>
            </a:r>
          </a:p>
          <a:p>
            <a:pPr>
              <a:lnSpc>
                <a:spcPct val="150000"/>
              </a:lnSpc>
            </a:pPr>
            <a:r>
              <a:rPr lang="it-IT" sz="2000" dirty="0">
                <a:latin typeface="Avenir Next" panose="020B0503020202020204" pitchFamily="34" charset="0"/>
              </a:rPr>
              <a:t>📍 Risultati più stabili nel tempo e migliore qualità di vita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C039ADE-3022-A0C8-E610-3013F8C11F43}"/>
              </a:ext>
            </a:extLst>
          </p:cNvPr>
          <p:cNvSpPr txBox="1"/>
          <p:nvPr/>
        </p:nvSpPr>
        <p:spPr>
          <a:xfrm>
            <a:off x="1583871" y="439651"/>
            <a:ext cx="10025741" cy="888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>
                <a:latin typeface="Avenir Next" panose="020B0503020202020204" pitchFamily="34" charset="0"/>
              </a:rPr>
              <a:t>Le 5 risposte possono essere raccolte su una scala 0–2 e restituite con un semaforo che mostra subito il livello di supporto familiare.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2E206EE-9899-1862-3C33-B9C543DEC0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/>
          <a:stretch/>
        </p:blipFill>
        <p:spPr>
          <a:xfrm>
            <a:off x="8822864" y="3749307"/>
            <a:ext cx="2786748" cy="251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71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96A34CB-033A-42B7-509E-C524188350BA}"/>
              </a:ext>
            </a:extLst>
          </p:cNvPr>
          <p:cNvSpPr/>
          <p:nvPr/>
        </p:nvSpPr>
        <p:spPr>
          <a:xfrm>
            <a:off x="10334625" y="0"/>
            <a:ext cx="1859280" cy="6858000"/>
          </a:xfrm>
          <a:prstGeom prst="rect">
            <a:avLst/>
          </a:prstGeom>
          <a:solidFill>
            <a:schemeClr val="bg1">
              <a:lumMod val="75000"/>
              <a:alpha val="3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65FC6A6-3091-C24E-48A3-13AEE44629B5}"/>
              </a:ext>
            </a:extLst>
          </p:cNvPr>
          <p:cNvSpPr txBox="1"/>
          <p:nvPr/>
        </p:nvSpPr>
        <p:spPr>
          <a:xfrm>
            <a:off x="1046934" y="953279"/>
            <a:ext cx="945424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000" dirty="0">
              <a:latin typeface="Avenir Next" panose="020B0503020202020204" pitchFamily="34" charset="0"/>
            </a:endParaRPr>
          </a:p>
          <a:p>
            <a:r>
              <a:rPr lang="it-IT" sz="2000" dirty="0">
                <a:latin typeface="Avenir Next" panose="020B0503020202020204" pitchFamily="34" charset="0"/>
              </a:rPr>
              <a:t>✨   </a:t>
            </a:r>
            <a:r>
              <a:rPr lang="it-IT" sz="2000" b="1" dirty="0">
                <a:latin typeface="Avenir Next" panose="020B0503020202020204" pitchFamily="34" charset="0"/>
              </a:rPr>
              <a:t>Potenzialità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latin typeface="Avenir Next" panose="020B0503020202020204" pitchFamily="34" charset="0"/>
              </a:rPr>
              <a:t>🧩 Semplice, veloce, a supporto dell’equipe multidisciplinare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latin typeface="Avenir Next" panose="020B0503020202020204" pitchFamily="34" charset="0"/>
              </a:rPr>
              <a:t>🎯 Favorisce la stratificazione del rischio e la personalizzazione del follow-up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latin typeface="Avenir Next" panose="020B0503020202020204" pitchFamily="34" charset="0"/>
              </a:rPr>
              <a:t>🤝 Migliora aderenza, </a:t>
            </a:r>
            <a:r>
              <a:rPr lang="it-IT" sz="2000" dirty="0" err="1">
                <a:latin typeface="Avenir Next" panose="020B0503020202020204" pitchFamily="34" charset="0"/>
              </a:rPr>
              <a:t>outcomes</a:t>
            </a:r>
            <a:r>
              <a:rPr lang="it-IT" sz="2000" dirty="0">
                <a:latin typeface="Avenir Next" panose="020B0503020202020204" pitchFamily="34" charset="0"/>
              </a:rPr>
              <a:t> e benessere relazionale</a:t>
            </a:r>
          </a:p>
          <a:p>
            <a:endParaRPr lang="it-IT" sz="2000" dirty="0">
              <a:latin typeface="Avenir Next" panose="020B0503020202020204" pitchFamily="34" charset="0"/>
            </a:endParaRPr>
          </a:p>
          <a:p>
            <a:r>
              <a:rPr lang="it-IT" sz="2000" dirty="0">
                <a:latin typeface="Avenir Next" panose="020B0503020202020204" pitchFamily="34" charset="0"/>
              </a:rPr>
              <a:t>      </a:t>
            </a:r>
            <a:r>
              <a:rPr lang="it-IT" sz="2000" b="1" dirty="0">
                <a:latin typeface="Avenir Next" panose="020B0503020202020204" pitchFamily="34" charset="0"/>
              </a:rPr>
              <a:t>Limiti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latin typeface="Avenir Next" panose="020B0503020202020204" pitchFamily="34" charset="0"/>
              </a:rPr>
              <a:t>📉 Non ancora validato scientificamente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latin typeface="Avenir Next" panose="020B0503020202020204" pitchFamily="34" charset="0"/>
              </a:rPr>
              <a:t>🧪 Non standardizzato tra i centri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latin typeface="Avenir Next" panose="020B0503020202020204" pitchFamily="34" charset="0"/>
              </a:rPr>
              <a:t>⚖️ Possibile difficoltà di coinvolgimento delle famiglie </a:t>
            </a:r>
          </a:p>
          <a:p>
            <a:endParaRPr lang="it-IT" sz="2000" dirty="0">
              <a:latin typeface="Avenir Next" panose="020B0503020202020204" pitchFamily="34" charset="0"/>
            </a:endParaRPr>
          </a:p>
          <a:p>
            <a:r>
              <a:rPr lang="it-IT" sz="2000" dirty="0">
                <a:latin typeface="Avenir Next" panose="020B0503020202020204" pitchFamily="34" charset="0"/>
              </a:rPr>
              <a:t>🚀 </a:t>
            </a:r>
            <a:r>
              <a:rPr lang="it-IT" sz="2000" b="1" dirty="0">
                <a:latin typeface="Avenir Next" panose="020B0503020202020204" pitchFamily="34" charset="0"/>
              </a:rPr>
              <a:t>Prospettive Future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latin typeface="Avenir Next" panose="020B0503020202020204" pitchFamily="34" charset="0"/>
              </a:rPr>
              <a:t>🔬 Validazione multicentrica del mini-questionario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latin typeface="Avenir Next" panose="020B0503020202020204" pitchFamily="34" charset="0"/>
              </a:rPr>
              <a:t>👥 Formazione équipe per uso condiviso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latin typeface="Avenir Next" panose="020B0503020202020204" pitchFamily="34" charset="0"/>
              </a:rPr>
              <a:t>🧭 Inserimento nelle buone pratiche SICOB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6746A12C-C96D-246B-A04B-1AAFF66DE171}"/>
              </a:ext>
            </a:extLst>
          </p:cNvPr>
          <p:cNvSpPr txBox="1"/>
          <p:nvPr/>
        </p:nvSpPr>
        <p:spPr>
          <a:xfrm>
            <a:off x="765691" y="241035"/>
            <a:ext cx="9454242" cy="923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2400"/>
              </a:spcBef>
            </a:pPr>
            <a:r>
              <a:rPr lang="en-US" sz="3000" b="1" kern="0" dirty="0" err="1">
                <a:solidFill>
                  <a:srgbClr val="365F91"/>
                </a:solidFill>
                <a:effectLst/>
                <a:latin typeface="Avenir Next Demi Bold" panose="020B0503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Potenzialità</a:t>
            </a:r>
            <a:r>
              <a:rPr lang="en-US" sz="3000" b="1" kern="0" dirty="0">
                <a:solidFill>
                  <a:srgbClr val="365F91"/>
                </a:solidFill>
                <a:latin typeface="Avenir Next Demi Bold" panose="020B0503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, </a:t>
            </a:r>
            <a:r>
              <a:rPr lang="en-US" sz="3000" b="1" kern="0" dirty="0" err="1">
                <a:solidFill>
                  <a:srgbClr val="365F91"/>
                </a:solidFill>
                <a:latin typeface="Avenir Next Demi Bold" panose="020B0503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Limiti</a:t>
            </a:r>
            <a:r>
              <a:rPr lang="en-US" sz="3000" b="1" kern="0" dirty="0">
                <a:solidFill>
                  <a:srgbClr val="365F91"/>
                </a:solidFill>
                <a:latin typeface="Avenir Next Demi Bold" panose="020B0503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sz="3000" b="1" kern="0" dirty="0">
                <a:solidFill>
                  <a:srgbClr val="365F91"/>
                </a:solidFill>
                <a:effectLst/>
                <a:latin typeface="Avenir Next Demi Bold" panose="020B0503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e </a:t>
            </a:r>
            <a:r>
              <a:rPr lang="en-US" sz="3000" b="1" kern="0" dirty="0" err="1">
                <a:solidFill>
                  <a:srgbClr val="365F91"/>
                </a:solidFill>
                <a:effectLst/>
                <a:latin typeface="Avenir Next Demi Bold" panose="020B0503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Prospettive</a:t>
            </a:r>
            <a:br>
              <a:rPr lang="en-US" sz="3200" b="1" dirty="0">
                <a:effectLst/>
                <a:latin typeface="Avenir Next Demi Bold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it-IT" b="1" dirty="0">
                <a:latin typeface="Avenir Next Demi Bold" panose="020B0503020202020204" pitchFamily="34" charset="0"/>
              </a:rPr>
              <a:t> </a:t>
            </a:r>
          </a:p>
        </p:txBody>
      </p:sp>
      <p:sp>
        <p:nvSpPr>
          <p:cNvPr id="7" name="Segnaposto contenuto 3">
            <a:extLst>
              <a:ext uri="{FF2B5EF4-FFF2-40B4-BE49-F238E27FC236}">
                <a16:creationId xmlns:a16="http://schemas.microsoft.com/office/drawing/2014/main" id="{FCEFA3CA-0893-5D19-5612-85C694A7E8F7}"/>
              </a:ext>
            </a:extLst>
          </p:cNvPr>
          <p:cNvSpPr txBox="1">
            <a:spLocks/>
          </p:cNvSpPr>
          <p:nvPr/>
        </p:nvSpPr>
        <p:spPr>
          <a:xfrm>
            <a:off x="7805057" y="2492829"/>
            <a:ext cx="4158343" cy="1937658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70FA4A5-B275-0AA7-2051-64D3393A9227}"/>
              </a:ext>
            </a:extLst>
          </p:cNvPr>
          <p:cNvSpPr txBox="1"/>
          <p:nvPr/>
        </p:nvSpPr>
        <p:spPr>
          <a:xfrm>
            <a:off x="7184569" y="2492829"/>
            <a:ext cx="4626431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it-IT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3DF1333-AFB0-35C5-2CB6-6FBD2B123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68" y="3185160"/>
            <a:ext cx="5239841" cy="381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986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518" y="4759690"/>
            <a:ext cx="6313714" cy="1845004"/>
          </a:xfrm>
        </p:spPr>
        <p:txBody>
          <a:bodyPr anchor="ctr">
            <a:normAutofit/>
          </a:bodyPr>
          <a:lstStyle/>
          <a:p>
            <a:pPr algn="ctr"/>
            <a:r>
              <a:rPr lang="it-IT" sz="4000" b="0" dirty="0">
                <a:latin typeface="Avenir Next" panose="020B0503020202020204" pitchFamily="34" charset="0"/>
              </a:rPr>
              <a:t>Grazie per l’attenzione </a:t>
            </a:r>
          </a:p>
        </p:txBody>
      </p:sp>
      <p:sp>
        <p:nvSpPr>
          <p:cNvPr id="5" name="Titolo 2">
            <a:extLst>
              <a:ext uri="{FF2B5EF4-FFF2-40B4-BE49-F238E27FC236}">
                <a16:creationId xmlns:a16="http://schemas.microsoft.com/office/drawing/2014/main" id="{FE8B4D9C-85ED-CB1A-98A8-11C2FE407E76}"/>
              </a:ext>
            </a:extLst>
          </p:cNvPr>
          <p:cNvSpPr txBox="1">
            <a:spLocks/>
          </p:cNvSpPr>
          <p:nvPr/>
        </p:nvSpPr>
        <p:spPr>
          <a:xfrm>
            <a:off x="5470925" y="-47118"/>
            <a:ext cx="6457150" cy="6651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spc="-50" baseline="0">
                <a:solidFill>
                  <a:srgbClr val="013D6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Aft>
                <a:spcPts val="1000"/>
              </a:spcAft>
            </a:pPr>
            <a:r>
              <a:rPr lang="it-IT" sz="2400" b="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it-IT" sz="2400" b="0" dirty="0"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cambiamento non appartiene mai al singolo, </a:t>
            </a:r>
          </a:p>
          <a:p>
            <a:pPr algn="ctr">
              <a:lnSpc>
                <a:spcPct val="100000"/>
              </a:lnSpc>
              <a:spcAft>
                <a:spcPts val="1000"/>
              </a:spcAft>
            </a:pPr>
            <a:r>
              <a:rPr lang="it-IT" sz="2400" b="0" dirty="0"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 alle relazioni che lo sostengono.”</a:t>
            </a:r>
          </a:p>
          <a:p>
            <a:pPr algn="ctr">
              <a:lnSpc>
                <a:spcPct val="100000"/>
              </a:lnSpc>
              <a:spcAft>
                <a:spcPts val="1000"/>
              </a:spcAft>
            </a:pPr>
            <a:br>
              <a:rPr lang="it-IT" sz="1800" b="0" dirty="0"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600" b="0" dirty="0">
                <a:effectLst/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(Bateson, 1972; Minuchin, 1974; Andolfi, 1980).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endParaRPr lang="it-IT" sz="1700" b="0" dirty="0">
              <a:latin typeface="Avenir Next" panose="020B0503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it-IT" sz="1700" b="0" dirty="0">
              <a:effectLst/>
              <a:latin typeface="Avenir Next" panose="020B05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it-IT" sz="1800" b="0" spc="-50" dirty="0">
                <a:solidFill>
                  <a:srgbClr val="013D61"/>
                </a:solidFill>
                <a:latin typeface="Avenir Next" panose="020B0503020202020204" pitchFamily="34" charset="0"/>
                <a:cs typeface="Times New Roman" panose="02020603050405020304" pitchFamily="18" charset="0"/>
              </a:rPr>
              <a:t>Perché, in fondo, ogni sala operatoria è solo l’inizio.</a:t>
            </a:r>
            <a:br>
              <a:rPr lang="it-IT" sz="1800" b="0" spc="-50" dirty="0">
                <a:solidFill>
                  <a:srgbClr val="013D61"/>
                </a:solidFill>
                <a:latin typeface="Avenir Next" panose="020B0503020202020204" pitchFamily="34" charset="0"/>
                <a:cs typeface="Times New Roman" panose="02020603050405020304" pitchFamily="18" charset="0"/>
              </a:rPr>
            </a:br>
            <a:r>
              <a:rPr lang="it-IT" sz="1800" b="0" spc="-50" dirty="0">
                <a:solidFill>
                  <a:srgbClr val="013D61"/>
                </a:solidFill>
                <a:latin typeface="Avenir Next" panose="020B0503020202020204" pitchFamily="34" charset="0"/>
                <a:cs typeface="Times New Roman" panose="02020603050405020304" pitchFamily="18" charset="0"/>
              </a:rPr>
              <a:t>Il vero cambiamento si gioca nelle case. Nelle cucine.</a:t>
            </a:r>
            <a:br>
              <a:rPr lang="it-IT" sz="1800" b="0" spc="-50" dirty="0">
                <a:solidFill>
                  <a:srgbClr val="013D61"/>
                </a:solidFill>
                <a:latin typeface="Avenir Next" panose="020B0503020202020204" pitchFamily="34" charset="0"/>
                <a:cs typeface="Times New Roman" panose="02020603050405020304" pitchFamily="18" charset="0"/>
              </a:rPr>
            </a:br>
            <a:r>
              <a:rPr lang="it-IT" sz="1800" b="0" spc="-50" dirty="0">
                <a:solidFill>
                  <a:srgbClr val="013D61"/>
                </a:solidFill>
                <a:latin typeface="Avenir Next" panose="020B0503020202020204" pitchFamily="34" charset="0"/>
                <a:cs typeface="Times New Roman" panose="02020603050405020304" pitchFamily="18" charset="0"/>
              </a:rPr>
              <a:t>Nelle relazioni che rendono possibile — o impossibile — la cura</a:t>
            </a:r>
            <a:r>
              <a:rPr lang="it-IT" sz="1700" b="0" spc="-50" dirty="0">
                <a:solidFill>
                  <a:srgbClr val="013D61"/>
                </a:solidFill>
                <a:latin typeface="Avenir Next" panose="020B0503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0000"/>
              </a:lnSpc>
              <a:spcAft>
                <a:spcPts val="1000"/>
              </a:spcAft>
            </a:pPr>
            <a:endParaRPr lang="it-IT" sz="1400" b="0" dirty="0">
              <a:latin typeface="Avenir Next" panose="020B0503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1000"/>
              </a:spcAft>
            </a:pPr>
            <a:endParaRPr lang="it-IT" sz="1400" b="0" dirty="0">
              <a:effectLst/>
              <a:latin typeface="Avenir Next" panose="020B0503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1000"/>
              </a:spcAft>
            </a:pPr>
            <a:endParaRPr lang="it-IT" sz="14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96078B6-F933-1278-7D56-3B4E4243E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0" y="6496050"/>
            <a:ext cx="6985000" cy="3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55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r="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CA0AEC98-2EC3-0078-80E1-637EB8F27A0D}"/>
              </a:ext>
            </a:extLst>
          </p:cNvPr>
          <p:cNvSpPr/>
          <p:nvPr/>
        </p:nvSpPr>
        <p:spPr>
          <a:xfrm>
            <a:off x="197470" y="262225"/>
            <a:ext cx="4267849" cy="645083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extBox 7"/>
          <p:cNvSpPr txBox="1"/>
          <p:nvPr/>
        </p:nvSpPr>
        <p:spPr>
          <a:xfrm>
            <a:off x="3034121" y="262225"/>
            <a:ext cx="105452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200" b="1">
                <a:solidFill>
                  <a:srgbClr val="304297"/>
                </a:solidFill>
              </a:defRPr>
            </a:pPr>
            <a:r>
              <a:rPr lang="it-IT" sz="3000" dirty="0">
                <a:solidFill>
                  <a:srgbClr val="304297"/>
                </a:solidFill>
                <a:latin typeface="Avenir Next Medium" panose="020B0503020202020204" pitchFamily="34" charset="0"/>
              </a:rPr>
              <a:t>Il Paradosso del Successo Chirurgico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3188" y="816223"/>
            <a:ext cx="7267074" cy="657103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br>
              <a:rPr lang="it-IT" dirty="0">
                <a:latin typeface="Avenir Next Medium" panose="020B0503020202020204" pitchFamily="34" charset="0"/>
              </a:rPr>
            </a:br>
            <a:r>
              <a:rPr lang="it-IT" b="1" dirty="0">
                <a:latin typeface="Avenir Next Medium" panose="020B0503020202020204" pitchFamily="34" charset="0"/>
              </a:rPr>
              <a:t>Domanda chiave:</a:t>
            </a:r>
            <a:br>
              <a:rPr lang="it-IT" b="1" dirty="0">
                <a:latin typeface="Avenir Next Medium" panose="020B0503020202020204" pitchFamily="34" charset="0"/>
              </a:rPr>
            </a:br>
            <a:r>
              <a:rPr lang="it-IT" dirty="0">
                <a:latin typeface="Avenir Next Medium" panose="020B0503020202020204" pitchFamily="34" charset="0"/>
              </a:rPr>
              <a:t>Quando tecnica, follow-up e motivazione sono adeguati… </a:t>
            </a:r>
          </a:p>
          <a:p>
            <a:pPr algn="ctr"/>
            <a:r>
              <a:rPr lang="it-IT" dirty="0">
                <a:latin typeface="Avenir Next Medium" panose="020B0503020202020204" pitchFamily="34" charset="0"/>
              </a:rPr>
              <a:t>dove si genera la frattura del percorso?</a:t>
            </a:r>
          </a:p>
          <a:p>
            <a:pPr algn="ctr"/>
            <a:endParaRPr lang="it-IT" dirty="0">
              <a:latin typeface="Avenir Next Medium" panose="020B0503020202020204" pitchFamily="34" charset="0"/>
            </a:endParaRPr>
          </a:p>
          <a:p>
            <a:pPr algn="ctr"/>
            <a:endParaRPr lang="it-IT" dirty="0">
              <a:latin typeface="Avenir Next Medium" panose="020B0503020202020204" pitchFamily="34" charset="0"/>
            </a:endParaRPr>
          </a:p>
          <a:p>
            <a:pPr algn="ctr"/>
            <a:r>
              <a:rPr lang="it-IT" dirty="0">
                <a:latin typeface="Avenir Next Medium" panose="020B0503020202020204" pitchFamily="34" charset="0"/>
              </a:rPr>
              <a:t>Il 20–30% dei pazienti non mantiene i risultati a lungo termine </a:t>
            </a:r>
          </a:p>
          <a:p>
            <a:pPr algn="ctr"/>
            <a:r>
              <a:rPr lang="it-IT" dirty="0">
                <a:latin typeface="Avenir Next Medium" panose="020B0503020202020204" pitchFamily="34" charset="0"/>
              </a:rPr>
              <a:t>(King et al., 2019)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it-IT" sz="3000" dirty="0">
              <a:solidFill>
                <a:srgbClr val="304297"/>
              </a:solidFill>
              <a:latin typeface="Avenir Next Medium" panose="020B0503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it-IT" sz="3000" dirty="0">
              <a:solidFill>
                <a:srgbClr val="304297"/>
              </a:solidFill>
              <a:latin typeface="Avenir Next Medium" panose="020B0503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it-IT" sz="3000" dirty="0">
              <a:solidFill>
                <a:srgbClr val="304297"/>
              </a:solidFill>
              <a:latin typeface="Avenir Next Medium" panose="020B0503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it-IT" sz="3000" dirty="0">
              <a:solidFill>
                <a:srgbClr val="304297"/>
              </a:solidFill>
              <a:latin typeface="Avenir Next Medium" panose="020B0503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3000" dirty="0">
                <a:solidFill>
                  <a:srgbClr val="304297"/>
                </a:solidFill>
                <a:latin typeface="Avenir Next Medium" panose="020B0503020202020204" pitchFamily="34" charset="0"/>
              </a:rPr>
              <a:t>La chirurgia funziona.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3000" dirty="0">
                <a:solidFill>
                  <a:srgbClr val="304297"/>
                </a:solidFill>
                <a:latin typeface="Avenir Next Medium" panose="020B0503020202020204" pitchFamily="34" charset="0"/>
              </a:rPr>
              <a:t>Ma da sola non sempre basta.</a:t>
            </a:r>
            <a:endParaRPr lang="it-IT" sz="3000" dirty="0">
              <a:latin typeface="Avenir Next Medium" panose="020B0503020202020204" pitchFamily="34" charset="0"/>
            </a:endParaRPr>
          </a:p>
          <a:p>
            <a:pPr algn="ctr">
              <a:spcAft>
                <a:spcPts val="1000"/>
              </a:spcAft>
              <a:defRPr sz="2000"/>
            </a:pPr>
            <a:endParaRPr lang="it-IT" dirty="0">
              <a:latin typeface="Avenir Next Medium" panose="020B0503020202020204" pitchFamily="34" charset="0"/>
            </a:endParaRP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01E9EFDB-0BB3-33E4-FB2C-0E1FAE457C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9601099"/>
              </p:ext>
            </p:extLst>
          </p:nvPr>
        </p:nvGraphicFramePr>
        <p:xfrm>
          <a:off x="7088452" y="3030564"/>
          <a:ext cx="2436548" cy="2090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8002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  <a:lum/>
          </a:blip>
          <a:srcRect/>
          <a:stretch>
            <a:fillRect l="50000" t="-12000" r="-6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665677" y="317663"/>
            <a:ext cx="155233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200" b="1">
                <a:solidFill>
                  <a:srgbClr val="304297"/>
                </a:solidFill>
              </a:defRPr>
            </a:pPr>
            <a:r>
              <a:rPr lang="en-US" sz="2800" dirty="0">
                <a:latin typeface="Avenir Next Medium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Cosa succede a casa di Antonella</a:t>
            </a:r>
            <a:r>
              <a:rPr lang="it-IT" sz="2800" dirty="0">
                <a:latin typeface="Avenir Next Medium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?</a:t>
            </a:r>
            <a:endParaRPr sz="2800" dirty="0">
              <a:latin typeface="Avenir Next Medium" panose="020B0503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69F6DA-8EF5-C2AF-780E-3260DFDF6E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0160" y="1119931"/>
            <a:ext cx="5108732" cy="26035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8800" b="1" dirty="0">
                <a:effectLst/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42</a:t>
            </a:r>
            <a:r>
              <a:rPr lang="en-US" sz="8800" dirty="0">
                <a:effectLst/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anni </a:t>
            </a:r>
            <a:endParaRPr lang="en-US" sz="8800" dirty="0">
              <a:latin typeface="Avenir Next" panose="020B0503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8800" dirty="0">
                <a:effectLst/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Sleeve </a:t>
            </a:r>
            <a:r>
              <a:rPr lang="it-IT" sz="8800" dirty="0">
                <a:effectLst/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da </a:t>
            </a:r>
            <a:r>
              <a:rPr lang="en-US" sz="8800" b="1" dirty="0">
                <a:effectLst/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14</a:t>
            </a:r>
            <a:r>
              <a:rPr lang="en-US" sz="8800" dirty="0">
                <a:effectLst/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effectLst/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mesi</a:t>
            </a:r>
            <a:endParaRPr lang="it-IT" sz="8800" dirty="0">
              <a:latin typeface="Avenir Next" panose="020B0503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8800" b="1" dirty="0">
                <a:effectLst/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–</a:t>
            </a:r>
            <a:r>
              <a:rPr lang="it-IT" sz="8800" b="1" dirty="0">
                <a:effectLst/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8800" b="1" dirty="0">
                <a:effectLst/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45 </a:t>
            </a:r>
            <a:r>
              <a:rPr lang="en-US" sz="8800" dirty="0">
                <a:effectLst/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kg </a:t>
            </a:r>
          </a:p>
          <a:p>
            <a:pPr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8800" b="1" dirty="0">
                <a:effectLst/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+7 </a:t>
            </a:r>
            <a:r>
              <a:rPr lang="en-US" sz="8800" dirty="0">
                <a:effectLst/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kg </a:t>
            </a:r>
            <a:r>
              <a:rPr lang="en-US" sz="8800" dirty="0" err="1"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negli</a:t>
            </a:r>
            <a:r>
              <a:rPr lang="en-US" sz="8800" dirty="0"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ultimi</a:t>
            </a:r>
            <a:r>
              <a:rPr lang="en-US" sz="8800" dirty="0"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2 </a:t>
            </a:r>
            <a:r>
              <a:rPr lang="en-US" sz="8800" dirty="0" err="1"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mesi</a:t>
            </a:r>
            <a:r>
              <a:rPr lang="en-US" sz="8800" dirty="0"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it-IT" sz="8800" dirty="0">
              <a:effectLst/>
              <a:latin typeface="Avenir Next" panose="020B0503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8800" dirty="0" err="1">
                <a:effectLst/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Motivata</a:t>
            </a:r>
            <a:r>
              <a:rPr lang="en-US" sz="8800" dirty="0">
                <a:effectLst/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8800" dirty="0" err="1">
                <a:effectLst/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aderente</a:t>
            </a:r>
            <a:r>
              <a:rPr lang="en-US" sz="8800" dirty="0">
                <a:effectLst/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8800" dirty="0" err="1">
                <a:effectLst/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nessun</a:t>
            </a:r>
            <a:r>
              <a:rPr lang="en-US" sz="8800" dirty="0">
                <a:effectLst/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disturb</a:t>
            </a:r>
            <a:r>
              <a:rPr lang="it-IT" sz="8800" dirty="0">
                <a:effectLst/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 </a:t>
            </a:r>
            <a:endParaRPr lang="en-US" sz="8800" dirty="0">
              <a:effectLst/>
              <a:latin typeface="Avenir Next" panose="020B0503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8800" u="sng" dirty="0" err="1">
                <a:effectLst/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Chirurgia</a:t>
            </a:r>
            <a:r>
              <a:rPr lang="en-US" sz="8800" u="sng" dirty="0">
                <a:effectLst/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8800" u="sng" dirty="0" err="1">
                <a:effectLst/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perfetta</a:t>
            </a:r>
            <a:endParaRPr lang="it-IT" sz="8800" u="sng" dirty="0">
              <a:effectLst/>
              <a:latin typeface="Avenir Next" panose="020B0503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it-IT" sz="6800" dirty="0">
              <a:effectLst/>
              <a:latin typeface="Avenir Next" panose="020B0503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290D872-3B28-45CB-6617-49A45E37CE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640" y="4697929"/>
            <a:ext cx="6705600" cy="193765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en-US" sz="6800" b="1" i="1" dirty="0">
              <a:solidFill>
                <a:srgbClr val="2E3D92"/>
              </a:solidFill>
              <a:effectLst/>
              <a:latin typeface="Avenir Next" panose="020B0503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8800" b="1" i="1" dirty="0">
                <a:solidFill>
                  <a:srgbClr val="2E3D92"/>
                </a:solidFill>
                <a:effectLst/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“Il </a:t>
            </a:r>
            <a:r>
              <a:rPr lang="en-US" sz="8800" b="1" i="1" dirty="0" err="1">
                <a:solidFill>
                  <a:srgbClr val="2E3D92"/>
                </a:solidFill>
                <a:effectLst/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suo</a:t>
            </a:r>
            <a:r>
              <a:rPr lang="en-US" sz="8800" b="1" i="1" dirty="0">
                <a:solidFill>
                  <a:srgbClr val="2E3D92"/>
                </a:solidFill>
                <a:effectLst/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corpo era </a:t>
            </a:r>
            <a:r>
              <a:rPr lang="en-US" sz="8800" b="1" i="1" dirty="0" err="1">
                <a:solidFill>
                  <a:srgbClr val="2E3D92"/>
                </a:solidFill>
                <a:effectLst/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cambiato</a:t>
            </a:r>
            <a:r>
              <a:rPr lang="en-US" sz="8800" b="1" i="1" dirty="0">
                <a:solidFill>
                  <a:srgbClr val="2E3D92"/>
                </a:solidFill>
                <a:effectLst/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 La </a:t>
            </a:r>
            <a:r>
              <a:rPr lang="en-US" sz="8800" b="1" i="1" dirty="0" err="1">
                <a:solidFill>
                  <a:srgbClr val="2E3D92"/>
                </a:solidFill>
                <a:effectLst/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sua</a:t>
            </a:r>
            <a:r>
              <a:rPr lang="en-US" sz="8800" b="1" i="1" dirty="0">
                <a:solidFill>
                  <a:srgbClr val="2E3D92"/>
                </a:solidFill>
                <a:effectLst/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famiglia, no.”</a:t>
            </a:r>
            <a:endParaRPr lang="it-IT" sz="8800" b="1" i="1" dirty="0">
              <a:solidFill>
                <a:srgbClr val="2E3D92"/>
              </a:solidFill>
              <a:effectLst/>
              <a:latin typeface="Avenir Next" panose="020B0503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8800" b="1" i="1" dirty="0">
                <a:solidFill>
                  <a:srgbClr val="2E3D92"/>
                </a:solidFill>
                <a:effectLst/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Il cambiamento non era </a:t>
            </a:r>
            <a:r>
              <a:rPr lang="en-US" sz="8800" b="1" i="1" dirty="0" err="1">
                <a:solidFill>
                  <a:srgbClr val="2E3D92"/>
                </a:solidFill>
                <a:effectLst/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condiviso</a:t>
            </a:r>
            <a:r>
              <a:rPr lang="en-US" sz="8800" b="1" i="1" dirty="0">
                <a:solidFill>
                  <a:srgbClr val="2E3D92"/>
                </a:solidFill>
                <a:effectLst/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dal </a:t>
            </a:r>
            <a:r>
              <a:rPr lang="en-US" sz="8800" b="1" i="1" dirty="0" err="1">
                <a:solidFill>
                  <a:srgbClr val="2E3D92"/>
                </a:solidFill>
                <a:effectLst/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sistema</a:t>
            </a:r>
            <a:r>
              <a:rPr lang="en-US" sz="8800" b="1" i="1" dirty="0">
                <a:solidFill>
                  <a:srgbClr val="2E3D92"/>
                </a:solidFill>
                <a:effectLst/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it-IT" sz="8800" b="1" i="1" dirty="0">
              <a:solidFill>
                <a:srgbClr val="2E3D92"/>
              </a:solidFill>
              <a:effectLst/>
              <a:latin typeface="Avenir Next" panose="020B0503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/>
            <a:endParaRPr lang="it-IT" dirty="0"/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B293CDAE-B93F-F048-1B38-7B9D933E57D1}"/>
              </a:ext>
            </a:extLst>
          </p:cNvPr>
          <p:cNvSpPr/>
          <p:nvPr/>
        </p:nvSpPr>
        <p:spPr>
          <a:xfrm>
            <a:off x="7388265" y="5028448"/>
            <a:ext cx="4061145" cy="142722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>
                <a:solidFill>
                  <a:srgbClr val="2E3D92"/>
                </a:solidFill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La </a:t>
            </a:r>
            <a:r>
              <a:rPr lang="en-US" sz="1500" dirty="0" err="1">
                <a:solidFill>
                  <a:srgbClr val="2E3D92"/>
                </a:solidFill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madre</a:t>
            </a:r>
            <a:r>
              <a:rPr lang="en-US" sz="1500" dirty="0">
                <a:solidFill>
                  <a:srgbClr val="2E3D92"/>
                </a:solidFill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: “</a:t>
            </a:r>
            <a:r>
              <a:rPr lang="en-US" sz="1500" i="1" dirty="0" err="1">
                <a:solidFill>
                  <a:srgbClr val="2E3D92"/>
                </a:solidFill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Mangia</a:t>
            </a:r>
            <a:r>
              <a:rPr lang="en-US" sz="1500" i="1" dirty="0">
                <a:solidFill>
                  <a:srgbClr val="2E3D92"/>
                </a:solidFill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come </a:t>
            </a:r>
            <a:r>
              <a:rPr lang="en-US" sz="1500" i="1" dirty="0" err="1">
                <a:solidFill>
                  <a:srgbClr val="2E3D92"/>
                </a:solidFill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una</a:t>
            </a:r>
            <a:r>
              <a:rPr lang="en-US" sz="1500" i="1" dirty="0">
                <a:solidFill>
                  <a:srgbClr val="2E3D92"/>
                </a:solidFill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persona </a:t>
            </a:r>
            <a:r>
              <a:rPr lang="en-US" sz="1500" i="1" dirty="0" err="1">
                <a:solidFill>
                  <a:srgbClr val="2E3D92"/>
                </a:solidFill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normale</a:t>
            </a:r>
            <a:r>
              <a:rPr lang="en-US" sz="1500" i="1" dirty="0">
                <a:solidFill>
                  <a:srgbClr val="2E3D92"/>
                </a:solidFill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 </a:t>
            </a:r>
            <a:r>
              <a:rPr lang="en-US" sz="1500" i="1" dirty="0" err="1">
                <a:solidFill>
                  <a:srgbClr val="2E3D92"/>
                </a:solidFill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Ti</a:t>
            </a:r>
            <a:r>
              <a:rPr lang="en-US" sz="1500" i="1" dirty="0">
                <a:solidFill>
                  <a:srgbClr val="2E3D92"/>
                </a:solidFill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solidFill>
                  <a:srgbClr val="2E3D92"/>
                </a:solidFill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vedo</a:t>
            </a:r>
            <a:r>
              <a:rPr lang="en-US" sz="1500" i="1" dirty="0">
                <a:solidFill>
                  <a:srgbClr val="2E3D92"/>
                </a:solidFill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solidFill>
                  <a:srgbClr val="2E3D92"/>
                </a:solidFill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troppo</a:t>
            </a:r>
            <a:r>
              <a:rPr lang="en-US" sz="1500" i="1" dirty="0">
                <a:solidFill>
                  <a:srgbClr val="2E3D92"/>
                </a:solidFill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solidFill>
                  <a:srgbClr val="2E3D92"/>
                </a:solidFill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magra</a:t>
            </a:r>
            <a:r>
              <a:rPr lang="en-US" sz="1500" dirty="0">
                <a:solidFill>
                  <a:srgbClr val="2E3D92"/>
                </a:solidFill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”</a:t>
            </a:r>
          </a:p>
          <a:p>
            <a:endParaRPr lang="en-US" sz="1500" dirty="0">
              <a:solidFill>
                <a:srgbClr val="2E3D92"/>
              </a:solidFill>
              <a:latin typeface="Avenir Next" panose="020B0503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500" dirty="0">
                <a:solidFill>
                  <a:srgbClr val="2E3D92"/>
                </a:solidFill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Il </a:t>
            </a:r>
            <a:r>
              <a:rPr lang="en-US" sz="1500" dirty="0" err="1">
                <a:solidFill>
                  <a:srgbClr val="2E3D92"/>
                </a:solidFill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marito</a:t>
            </a:r>
            <a:r>
              <a:rPr lang="en-US" sz="1500" dirty="0">
                <a:solidFill>
                  <a:srgbClr val="2E3D92"/>
                </a:solidFill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: “</a:t>
            </a:r>
            <a:r>
              <a:rPr lang="en-US" sz="1500" i="1" dirty="0">
                <a:solidFill>
                  <a:srgbClr val="2E3D92"/>
                </a:solidFill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Ma </a:t>
            </a:r>
            <a:r>
              <a:rPr lang="en-US" sz="1500" i="1" dirty="0" err="1">
                <a:solidFill>
                  <a:srgbClr val="2E3D92"/>
                </a:solidFill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dai</a:t>
            </a:r>
            <a:r>
              <a:rPr lang="en-US" sz="1500" i="1" dirty="0">
                <a:solidFill>
                  <a:srgbClr val="2E3D92"/>
                </a:solidFill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1500" i="1" dirty="0" err="1">
                <a:solidFill>
                  <a:srgbClr val="2E3D92"/>
                </a:solidFill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una</a:t>
            </a:r>
            <a:r>
              <a:rPr lang="en-US" sz="1500" i="1" dirty="0">
                <a:solidFill>
                  <a:srgbClr val="2E3D92"/>
                </a:solidFill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volta </a:t>
            </a:r>
            <a:r>
              <a:rPr lang="en-US" sz="1500" i="1" dirty="0" err="1">
                <a:solidFill>
                  <a:srgbClr val="2E3D92"/>
                </a:solidFill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puoi</a:t>
            </a:r>
            <a:r>
              <a:rPr lang="en-US" sz="1500" i="1" dirty="0">
                <a:solidFill>
                  <a:srgbClr val="2E3D92"/>
                </a:solidFill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solidFill>
                  <a:srgbClr val="2E3D92"/>
                </a:solidFill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mangiare</a:t>
            </a:r>
            <a:r>
              <a:rPr lang="en-US" sz="1500" i="1" dirty="0">
                <a:solidFill>
                  <a:srgbClr val="2E3D92"/>
                </a:solidFill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con </a:t>
            </a:r>
            <a:r>
              <a:rPr lang="en-US" sz="1500" i="1" dirty="0" err="1">
                <a:solidFill>
                  <a:srgbClr val="2E3D92"/>
                </a:solidFill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noi</a:t>
            </a:r>
            <a:r>
              <a:rPr lang="en-US" sz="1500" dirty="0">
                <a:solidFill>
                  <a:srgbClr val="2E3D92"/>
                </a:solidFill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3538631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50000"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3312" y="135273"/>
            <a:ext cx="51068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200" b="1">
                <a:solidFill>
                  <a:srgbClr val="304297"/>
                </a:solidFill>
              </a:defRPr>
            </a:pPr>
            <a:r>
              <a:rPr lang="it-IT" sz="3200" dirty="0">
                <a:effectLst/>
                <a:latin typeface="Avenir Next Medium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Quando il Sistema Ostacola </a:t>
            </a:r>
            <a:r>
              <a:rPr lang="it-IT" sz="3200" dirty="0">
                <a:latin typeface="Avenir Next Medium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il </a:t>
            </a:r>
            <a:r>
              <a:rPr lang="it-IT" sz="3200" dirty="0">
                <a:effectLst/>
                <a:latin typeface="Avenir Next Medium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Cambiamento</a:t>
            </a:r>
            <a:endParaRPr dirty="0">
              <a:latin typeface="Avenir Next Medium" panose="020B0503020202020204" pitchFamily="34" charset="0"/>
            </a:endParaRP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8AD63D71-3645-1D38-BBFE-F55B3C0CA273}"/>
              </a:ext>
            </a:extLst>
          </p:cNvPr>
          <p:cNvSpPr txBox="1"/>
          <p:nvPr/>
        </p:nvSpPr>
        <p:spPr>
          <a:xfrm flipH="1">
            <a:off x="584749" y="1788812"/>
            <a:ext cx="5220557" cy="506215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Il sistema tende a mantenere l’omeostasi, riportando tutto all’equilibrio precedente</a:t>
            </a:r>
            <a:r>
              <a:rPr lang="en-US" sz="2000" dirty="0">
                <a:effectLst/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(Bateson, 1972; Minuchin, 1974)</a:t>
            </a:r>
            <a:r>
              <a:rPr lang="it-IT" sz="2000" dirty="0">
                <a:effectLst/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con: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2000" kern="0" dirty="0"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- p</a:t>
            </a:r>
            <a:r>
              <a:rPr lang="it-IT" sz="2000" kern="0" dirty="0"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iccole resistenze quotidiane →</a:t>
            </a:r>
            <a:r>
              <a:rPr lang="it-IT" sz="2000" kern="0" dirty="0"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i="1" kern="0" dirty="0"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sabotaggi</a:t>
            </a:r>
            <a:r>
              <a:rPr lang="it-IT" sz="2000" kern="0" dirty="0"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b="1" i="1" kern="0" dirty="0"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pressioni</a:t>
            </a:r>
            <a:r>
              <a:rPr lang="it-IT" sz="2000" kern="0" dirty="0"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b="1" i="1" kern="0" dirty="0"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svalutazioni</a:t>
            </a:r>
            <a:r>
              <a:rPr lang="it-IT" sz="2000" kern="0" dirty="0"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ecc., </a:t>
            </a:r>
            <a:endParaRPr lang="it-IT" sz="2000" dirty="0">
              <a:effectLst/>
              <a:latin typeface="Avenir Next" panose="020B0503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effectLst/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it-IT" sz="2000" dirty="0">
              <a:effectLst/>
              <a:latin typeface="Avenir Next" panose="020B0503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effectLst/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“Ciò che il chirurgo avvia in sala operatoria,</a:t>
            </a:r>
            <a:r>
              <a:rPr lang="it-IT" sz="2000" dirty="0"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la famiglia lo continua – o lo interrompe – ogni giorno in sala da pranzo.”</a:t>
            </a:r>
            <a:endParaRPr lang="it-IT" sz="2000" dirty="0">
              <a:effectLst/>
              <a:latin typeface="Avenir Next" panose="020B0503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it-IT" sz="1800" i="1" dirty="0">
              <a:effectLst/>
              <a:latin typeface="Avenir Next" panose="020B0503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👉 Il problema non era Antonella:</a:t>
            </a:r>
            <a:r>
              <a:rPr lang="it-IT" sz="2000" i="1" dirty="0"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ma</a:t>
            </a:r>
            <a:r>
              <a:rPr lang="en-US" sz="2000" i="1" dirty="0">
                <a:effectLst/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il sistema </a:t>
            </a:r>
            <a:r>
              <a:rPr lang="en-US" sz="2000" i="1" dirty="0" err="1">
                <a:effectLst/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che</a:t>
            </a:r>
            <a:r>
              <a:rPr lang="en-US" sz="2000" i="1" dirty="0">
                <a:effectLst/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non cambiava con lei!</a:t>
            </a:r>
            <a:endParaRPr lang="it-IT" dirty="0">
              <a:latin typeface="Avenir Next" panose="020B0503020202020204" pitchFamily="34" charset="0"/>
            </a:endParaRP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DF805712-BD08-3267-0B51-0584283A6141}"/>
              </a:ext>
            </a:extLst>
          </p:cNvPr>
          <p:cNvSpPr/>
          <p:nvPr/>
        </p:nvSpPr>
        <p:spPr>
          <a:xfrm>
            <a:off x="6484450" y="5540136"/>
            <a:ext cx="5382329" cy="112851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i="1" dirty="0">
                <a:solidFill>
                  <a:schemeClr val="tx1"/>
                </a:solidFill>
                <a:effectLst/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Il </a:t>
            </a:r>
            <a:r>
              <a:rPr lang="en-US" sz="1800" i="1" dirty="0" err="1">
                <a:solidFill>
                  <a:schemeClr val="tx1"/>
                </a:solidFill>
                <a:effectLst/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cambiamento</a:t>
            </a:r>
            <a:r>
              <a:rPr lang="en-US" sz="1800" i="1" dirty="0">
                <a:solidFill>
                  <a:schemeClr val="tx1"/>
                </a:solidFill>
                <a:effectLst/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del </a:t>
            </a:r>
            <a:r>
              <a:rPr lang="en-US" sz="1800" i="1" dirty="0" err="1">
                <a:solidFill>
                  <a:schemeClr val="tx1"/>
                </a:solidFill>
                <a:effectLst/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singolo</a:t>
            </a:r>
            <a:r>
              <a:rPr lang="en-US" sz="1800" i="1" dirty="0">
                <a:solidFill>
                  <a:schemeClr val="tx1"/>
                </a:solidFill>
                <a:effectLst/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effectLst/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può</a:t>
            </a:r>
            <a:r>
              <a:rPr lang="en-US" sz="1800" i="1" dirty="0">
                <a:solidFill>
                  <a:schemeClr val="tx1"/>
                </a:solidFill>
                <a:effectLst/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effectLst/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attivare</a:t>
            </a:r>
            <a:r>
              <a:rPr lang="en-US" sz="1800" i="1" dirty="0">
                <a:solidFill>
                  <a:schemeClr val="tx1"/>
                </a:solidFill>
                <a:effectLst/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effectLst/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resistenze</a:t>
            </a:r>
            <a:r>
              <a:rPr lang="en-US" sz="1800" i="1" dirty="0">
                <a:solidFill>
                  <a:schemeClr val="tx1"/>
                </a:solidFill>
                <a:effectLst/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effectLst/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nel</a:t>
            </a:r>
            <a:r>
              <a:rPr lang="en-US" sz="1800" i="1" dirty="0">
                <a:solidFill>
                  <a:schemeClr val="tx1"/>
                </a:solidFill>
                <a:effectLst/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effectLst/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sistema</a:t>
            </a:r>
            <a:r>
              <a:rPr lang="en-US" sz="1800" i="1" dirty="0">
                <a:solidFill>
                  <a:schemeClr val="tx1"/>
                </a:solidFill>
                <a:effectLst/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familiare</a:t>
            </a:r>
            <a:r>
              <a:rPr lang="it-IT" sz="1800" i="1" dirty="0">
                <a:solidFill>
                  <a:schemeClr val="tx1"/>
                </a:solidFill>
                <a:effectLst/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!</a:t>
            </a:r>
            <a:endParaRPr lang="it-IT" i="1" dirty="0">
              <a:solidFill>
                <a:schemeClr val="tx1"/>
              </a:solidFill>
              <a:latin typeface="Avenir Next" panose="020B0503020202020204" pitchFamily="3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BCF582E-A477-49F9-E589-224DEAC0A6C2}"/>
              </a:ext>
            </a:extLst>
          </p:cNvPr>
          <p:cNvSpPr/>
          <p:nvPr/>
        </p:nvSpPr>
        <p:spPr>
          <a:xfrm>
            <a:off x="6386695" y="473386"/>
            <a:ext cx="5577841" cy="59883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6457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5D03009-3BB7-6D76-DDDA-C6A5E0BB7FE4}"/>
              </a:ext>
            </a:extLst>
          </p:cNvPr>
          <p:cNvSpPr txBox="1"/>
          <p:nvPr/>
        </p:nvSpPr>
        <p:spPr>
          <a:xfrm>
            <a:off x="1047327" y="230068"/>
            <a:ext cx="10519833" cy="1870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3000" b="1" dirty="0">
                <a:solidFill>
                  <a:srgbClr val="304297"/>
                </a:solidFill>
                <a:latin typeface="Avenir Next Medium" panose="020B0503020202020204" pitchFamily="34" charset="0"/>
              </a:rPr>
              <a:t>Il </a:t>
            </a:r>
            <a:r>
              <a:rPr lang="it-IT" sz="3000" b="1" i="1" dirty="0">
                <a:solidFill>
                  <a:srgbClr val="304297"/>
                </a:solidFill>
                <a:latin typeface="Avenir Next Medium" panose="020B0503020202020204" pitchFamily="34" charset="0"/>
              </a:rPr>
              <a:t>Peso</a:t>
            </a:r>
            <a:r>
              <a:rPr lang="it-IT" sz="3000" b="1" dirty="0">
                <a:solidFill>
                  <a:srgbClr val="304297"/>
                </a:solidFill>
                <a:latin typeface="Avenir Next Medium" panose="020B0503020202020204" pitchFamily="34" charset="0"/>
              </a:rPr>
              <a:t> della famiglia nel cambiamento del paziente</a:t>
            </a:r>
            <a:endParaRPr lang="it-IT" sz="1800" kern="0" dirty="0">
              <a:solidFill>
                <a:srgbClr val="000000"/>
              </a:solidFill>
              <a:effectLst/>
              <a:latin typeface="Avenir Next" panose="020B05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endParaRPr lang="it-IT" kern="0" dirty="0">
              <a:solidFill>
                <a:srgbClr val="000000"/>
              </a:solidFill>
              <a:highlight>
                <a:srgbClr val="FFFF00"/>
              </a:highlight>
              <a:latin typeface="Avenir Next" panose="020B05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endParaRPr lang="it-IT" sz="1800" kern="0" dirty="0"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endParaRPr lang="it-IT" sz="1800" kern="100" dirty="0">
              <a:effectLst/>
              <a:highlight>
                <a:srgbClr val="FFFF00"/>
              </a:highlight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3FD65582-E18F-07A1-6B52-6026CB7666EF}"/>
              </a:ext>
            </a:extLst>
          </p:cNvPr>
          <p:cNvSpPr/>
          <p:nvPr/>
        </p:nvSpPr>
        <p:spPr>
          <a:xfrm>
            <a:off x="1560829" y="2517052"/>
            <a:ext cx="9372601" cy="1065183"/>
          </a:xfrm>
          <a:prstGeom prst="roundRect">
            <a:avLst/>
          </a:prstGeom>
          <a:solidFill>
            <a:schemeClr val="accent1">
              <a:lumMod val="60000"/>
              <a:lumOff val="4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200" kern="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it-IT" sz="2200" b="1" i="1" kern="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Quando mio marito ha iniziato a cucinare come me, </a:t>
            </a:r>
          </a:p>
          <a:p>
            <a:pPr algn="ctr"/>
            <a:r>
              <a:rPr lang="it-IT" sz="2200" b="1" i="1" kern="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non mi sono sentita più sola</a:t>
            </a:r>
            <a:r>
              <a:rPr lang="it-IT" sz="2200" kern="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it-IT" sz="2200" kern="1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b="1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Il potere dell’ALLEANZA familiare!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5CEF75EF-88E7-271E-CB74-ABAF1DBEA665}"/>
              </a:ext>
            </a:extLst>
          </p:cNvPr>
          <p:cNvSpPr/>
          <p:nvPr/>
        </p:nvSpPr>
        <p:spPr>
          <a:xfrm>
            <a:off x="1560829" y="4036933"/>
            <a:ext cx="9372599" cy="1060704"/>
          </a:xfrm>
          <a:prstGeom prst="roundRect">
            <a:avLst/>
          </a:prstGeom>
          <a:solidFill>
            <a:schemeClr val="accent1">
              <a:lumMod val="60000"/>
              <a:lumOff val="4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kumimoji="0" lang="it-IT" sz="2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Mio figlio cammina con me la sera: è diventato il nostro momento.</a:t>
            </a:r>
            <a:r>
              <a:rPr kumimoji="0" lang="it-IT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kumimoji="0" lang="it-IT" sz="2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b="1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Il cambiamento come OPPORTUNITÀ RELAZIONALE!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5E68A902-182D-25C5-4D36-C083B8316531}"/>
              </a:ext>
            </a:extLst>
          </p:cNvPr>
          <p:cNvSpPr/>
          <p:nvPr/>
        </p:nvSpPr>
        <p:spPr>
          <a:xfrm>
            <a:off x="1560830" y="1052124"/>
            <a:ext cx="9372600" cy="1065183"/>
          </a:xfrm>
          <a:prstGeom prst="roundRect">
            <a:avLst/>
          </a:prstGeom>
          <a:solidFill>
            <a:schemeClr val="accent1">
              <a:lumMod val="60000"/>
              <a:lumOff val="4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kumimoji="0" lang="it-IT" sz="2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 casa comprano ancora dolci: è come remare controcorrente</a:t>
            </a:r>
            <a:r>
              <a:rPr kumimoji="0" lang="it-IT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kumimoji="0" lang="it-IT" sz="2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b="1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Il SABOTAGGIO familiare, spesso inconsapevole!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808AF1E-0EC4-AC5F-60FF-096AAFC2902D}"/>
              </a:ext>
            </a:extLst>
          </p:cNvPr>
          <p:cNvSpPr txBox="1"/>
          <p:nvPr/>
        </p:nvSpPr>
        <p:spPr>
          <a:xfrm>
            <a:off x="289560" y="5460151"/>
            <a:ext cx="11277600" cy="995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it-IT" sz="2300" i="1" kern="0" dirty="0">
                <a:solidFill>
                  <a:srgbClr val="000000"/>
                </a:solidFill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it-IT" sz="2300" i="1" kern="0" dirty="0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famiglia può essere il principale ostacolo o la principale risorsa. 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it-IT" sz="2300" i="1" kern="0" dirty="0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Dipende da noi riconoscerla, valutarla e attivarla.</a:t>
            </a:r>
            <a:endParaRPr lang="it-IT" sz="2300" i="1" kern="100" dirty="0">
              <a:effectLst/>
              <a:latin typeface="Avenir Next" panose="020B05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967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>
            <a:extLst>
              <a:ext uri="{FF2B5EF4-FFF2-40B4-BE49-F238E27FC236}">
                <a16:creationId xmlns:a16="http://schemas.microsoft.com/office/drawing/2014/main" id="{6746A12C-C96D-246B-A04B-1AAFF66DE171}"/>
              </a:ext>
            </a:extLst>
          </p:cNvPr>
          <p:cNvSpPr txBox="1"/>
          <p:nvPr/>
        </p:nvSpPr>
        <p:spPr>
          <a:xfrm>
            <a:off x="1008016" y="125137"/>
            <a:ext cx="105452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200" b="1">
                <a:solidFill>
                  <a:srgbClr val="304297"/>
                </a:solidFill>
              </a:defRPr>
            </a:pPr>
            <a:r>
              <a:rPr lang="it-IT" b="1" dirty="0">
                <a:latin typeface="Avenir Next Demi Bold" panose="020B0503020202020204" pitchFamily="34" charset="0"/>
              </a:rPr>
              <a:t>La Ricerca Scientifica Traccia Già Questa </a:t>
            </a:r>
            <a:r>
              <a:rPr lang="it-IT" sz="3000" b="1" dirty="0">
                <a:solidFill>
                  <a:srgbClr val="304297"/>
                </a:solidFill>
                <a:latin typeface="Avenir Next Demi Bold" panose="020B0503020202020204" pitchFamily="34" charset="0"/>
              </a:rPr>
              <a:t>Direzione</a:t>
            </a:r>
          </a:p>
        </p:txBody>
      </p:sp>
      <p:sp>
        <p:nvSpPr>
          <p:cNvPr id="7" name="Segnaposto contenuto 3">
            <a:extLst>
              <a:ext uri="{FF2B5EF4-FFF2-40B4-BE49-F238E27FC236}">
                <a16:creationId xmlns:a16="http://schemas.microsoft.com/office/drawing/2014/main" id="{FCEFA3CA-0893-5D19-5612-85C694A7E8F7}"/>
              </a:ext>
            </a:extLst>
          </p:cNvPr>
          <p:cNvSpPr txBox="1">
            <a:spLocks/>
          </p:cNvSpPr>
          <p:nvPr/>
        </p:nvSpPr>
        <p:spPr>
          <a:xfrm>
            <a:off x="7805057" y="2492829"/>
            <a:ext cx="4158343" cy="1937658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dirty="0"/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9B21B3D2-1A78-F9FF-048F-775345A842FE}"/>
              </a:ext>
            </a:extLst>
          </p:cNvPr>
          <p:cNvSpPr/>
          <p:nvPr/>
        </p:nvSpPr>
        <p:spPr>
          <a:xfrm>
            <a:off x="1852915" y="808499"/>
            <a:ext cx="9315829" cy="290431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pPr>
            <a:r>
              <a:rPr kumimoji="0" lang="it-IT" sz="20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" panose="020B0503020202020204" pitchFamily="34" charset="0"/>
              </a:rPr>
              <a:t>🌍 </a:t>
            </a:r>
            <a:r>
              <a:rPr kumimoji="0" lang="it-IT" sz="2400" b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 panose="020B0503020202020204" pitchFamily="34" charset="0"/>
              </a:rPr>
              <a:t>Cornice internazionale</a:t>
            </a:r>
          </a:p>
          <a:p>
            <a:pPr marL="0" marR="0" lvl="0" indent="0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pPr>
            <a:r>
              <a:rPr kumimoji="0" lang="it-IT" sz="17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 panose="020B0503020202020204" pitchFamily="34" charset="0"/>
              </a:rPr>
              <a:t>- </a:t>
            </a:r>
            <a:r>
              <a:rPr kumimoji="0" lang="it-IT" sz="1700" b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 panose="020B0503020202020204" pitchFamily="34" charset="0"/>
              </a:rPr>
              <a:t>Progetto SOPHIA (2023)</a:t>
            </a:r>
            <a:r>
              <a:rPr kumimoji="0" lang="it-IT" sz="17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 panose="020B0503020202020204" pitchFamily="34" charset="0"/>
              </a:rPr>
              <a:t>: integrare variabili psicosociali/familiari migliora </a:t>
            </a:r>
            <a:r>
              <a:rPr kumimoji="0" lang="it-IT" sz="170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 panose="020B0503020202020204" pitchFamily="34" charset="0"/>
              </a:rPr>
              <a:t>predittività</a:t>
            </a:r>
            <a:r>
              <a:rPr lang="it-IT" sz="1700" kern="0" dirty="0">
                <a:solidFill>
                  <a:schemeClr val="tx1"/>
                </a:solidFill>
                <a:latin typeface="Avenir Next" panose="020B0503020202020204" pitchFamily="34" charset="0"/>
              </a:rPr>
              <a:t> </a:t>
            </a:r>
            <a:endParaRPr kumimoji="0" lang="it-IT" sz="170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" panose="020B0503020202020204" pitchFamily="34" charset="0"/>
            </a:endParaRPr>
          </a:p>
          <a:p>
            <a:pPr marL="0" marR="0" lvl="0" indent="0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pPr>
            <a:r>
              <a:rPr kumimoji="0" lang="it-IT" sz="17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 panose="020B0503020202020204" pitchFamily="34" charset="0"/>
              </a:rPr>
              <a:t>- </a:t>
            </a:r>
            <a:r>
              <a:rPr kumimoji="0" lang="it-IT" sz="1700" b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 panose="020B0503020202020204" pitchFamily="34" charset="0"/>
              </a:rPr>
              <a:t>Livhits</a:t>
            </a:r>
            <a:r>
              <a:rPr kumimoji="0" lang="it-IT" sz="1700" b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 panose="020B0503020202020204" pitchFamily="34" charset="0"/>
              </a:rPr>
              <a:t> 2011</a:t>
            </a:r>
            <a:r>
              <a:rPr kumimoji="0" lang="it-IT" sz="17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 panose="020B0503020202020204" pitchFamily="34" charset="0"/>
              </a:rPr>
              <a:t>: il supporto sociale/familiare è un </a:t>
            </a:r>
            <a:r>
              <a:rPr kumimoji="0" lang="it-IT" sz="170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 panose="020B0503020202020204" pitchFamily="34" charset="0"/>
              </a:rPr>
              <a:t>predittore</a:t>
            </a:r>
            <a:r>
              <a:rPr kumimoji="0" lang="it-IT" sz="17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 panose="020B0503020202020204" pitchFamily="34" charset="0"/>
              </a:rPr>
              <a:t> di successo</a:t>
            </a:r>
          </a:p>
          <a:p>
            <a:pPr marL="0" marR="0" lvl="0" indent="0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pPr>
            <a:r>
              <a:rPr kumimoji="0" lang="it-IT" sz="17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 panose="020B0503020202020204" pitchFamily="34" charset="0"/>
              </a:rPr>
              <a:t>- </a:t>
            </a:r>
            <a:r>
              <a:rPr kumimoji="0" lang="it-IT" sz="1700" b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 panose="020B0503020202020204" pitchFamily="34" charset="0"/>
              </a:rPr>
              <a:t>Conceição</a:t>
            </a:r>
            <a:r>
              <a:rPr kumimoji="0" lang="it-IT" sz="1700" b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 panose="020B0503020202020204" pitchFamily="34" charset="0"/>
              </a:rPr>
              <a:t> 2020</a:t>
            </a:r>
            <a:r>
              <a:rPr kumimoji="0" lang="it-IT" sz="17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 panose="020B0503020202020204" pitchFamily="34" charset="0"/>
              </a:rPr>
              <a:t>: clima familiare → mantenimento del peso.</a:t>
            </a:r>
          </a:p>
          <a:p>
            <a:pPr marL="0" marR="0" lvl="0" indent="0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pPr>
            <a:r>
              <a:rPr kumimoji="0" lang="it-IT" sz="17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 panose="020B0503020202020204" pitchFamily="34" charset="0"/>
              </a:rPr>
              <a:t>- </a:t>
            </a:r>
            <a:r>
              <a:rPr kumimoji="0" lang="it-IT" sz="1700" b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 panose="020B0503020202020204" pitchFamily="34" charset="0"/>
              </a:rPr>
              <a:t>Athanasiadis</a:t>
            </a:r>
            <a:r>
              <a:rPr kumimoji="0" lang="it-IT" sz="1700" b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 panose="020B0503020202020204" pitchFamily="34" charset="0"/>
              </a:rPr>
              <a:t> 2022</a:t>
            </a:r>
            <a:r>
              <a:rPr kumimoji="0" lang="it-IT" sz="17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 panose="020B0503020202020204" pitchFamily="34" charset="0"/>
              </a:rPr>
              <a:t>: il supporto familiare = fattore protettivo dal weight </a:t>
            </a:r>
            <a:r>
              <a:rPr kumimoji="0" lang="it-IT" sz="170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 panose="020B0503020202020204" pitchFamily="34" charset="0"/>
              </a:rPr>
              <a:t>regain</a:t>
            </a:r>
            <a:r>
              <a:rPr kumimoji="0" lang="it-IT" sz="17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 panose="020B0503020202020204" pitchFamily="34" charset="0"/>
              </a:rPr>
              <a:t>.</a:t>
            </a:r>
          </a:p>
          <a:p>
            <a:pPr algn="ctr"/>
            <a:endParaRPr lang="it-IT" dirty="0"/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B08C5BAD-D107-A3D5-A0D2-66988A812B98}"/>
              </a:ext>
            </a:extLst>
          </p:cNvPr>
          <p:cNvSpPr/>
          <p:nvPr/>
        </p:nvSpPr>
        <p:spPr>
          <a:xfrm>
            <a:off x="356873" y="3409187"/>
            <a:ext cx="7670434" cy="217629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pPr>
            <a:endParaRPr kumimoji="0" lang="it-IT" sz="200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" panose="020B0503020202020204" pitchFamily="34" charset="0"/>
            </a:endParaRPr>
          </a:p>
          <a:p>
            <a:pPr marL="0" marR="0" lvl="0" indent="0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pPr>
            <a:r>
              <a:rPr kumimoji="0" lang="it-IT" sz="17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</a:rPr>
              <a:t>🇮🇹 </a:t>
            </a:r>
            <a:r>
              <a:rPr kumimoji="0" lang="it-IT" sz="2200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</a:rPr>
              <a:t>Cornice nazionale</a:t>
            </a:r>
            <a:r>
              <a:rPr kumimoji="0" lang="it-IT" sz="1700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</a:rPr>
              <a:t> – Linee Guida SICOB (De Luca et al., 2023):</a:t>
            </a:r>
          </a:p>
          <a:p>
            <a:pPr marL="0" marR="0" lvl="0" indent="0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pPr>
            <a:r>
              <a:rPr kumimoji="0" lang="it-IT" sz="17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</a:rPr>
              <a:t>   • PICO 30 → follow-up multidisciplinare.</a:t>
            </a:r>
          </a:p>
          <a:p>
            <a:pPr marL="0" marR="0" lvl="0" indent="0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pPr>
            <a:r>
              <a:rPr kumimoji="0" lang="it-IT" sz="17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</a:rPr>
              <a:t>   • PICO 31 → stile di vita.</a:t>
            </a:r>
          </a:p>
          <a:p>
            <a:pPr marL="0" marR="0" lvl="0" indent="0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pPr>
            <a:r>
              <a:rPr kumimoji="0" lang="it-IT" sz="17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</a:rPr>
              <a:t>- Focus: accompagnare l’adattamento post-chirurgico.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pPr>
            <a:endParaRPr kumimoji="0" lang="it-IT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CCFDA891-6807-E8A4-E5F7-775286C2170A}"/>
              </a:ext>
            </a:extLst>
          </p:cNvPr>
          <p:cNvSpPr/>
          <p:nvPr/>
        </p:nvSpPr>
        <p:spPr>
          <a:xfrm>
            <a:off x="6245095" y="4497337"/>
            <a:ext cx="5512988" cy="193765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pPr>
            <a:endParaRPr kumimoji="0" lang="it-IT" sz="200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" panose="020B0503020202020204" pitchFamily="34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pPr>
            <a:endParaRPr kumimoji="0" lang="it-IT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253EF94-7B49-594B-DDC7-1EC85E7D57FF}"/>
              </a:ext>
            </a:extLst>
          </p:cNvPr>
          <p:cNvSpPr txBox="1"/>
          <p:nvPr/>
        </p:nvSpPr>
        <p:spPr>
          <a:xfrm>
            <a:off x="5946906" y="4826725"/>
            <a:ext cx="6084197" cy="2019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pPr>
            <a:r>
              <a:rPr kumimoji="0" lang="it-IT" sz="17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</a:rPr>
              <a:t>🇮🇹</a:t>
            </a:r>
            <a:r>
              <a:rPr kumimoji="0" lang="it-IT" sz="17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" panose="020B0503020202020204" pitchFamily="34" charset="0"/>
              </a:rPr>
              <a:t>💡 </a:t>
            </a:r>
            <a:r>
              <a:rPr kumimoji="0" lang="it-IT" sz="17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" panose="020B0503020202020204" pitchFamily="34" charset="0"/>
              </a:rPr>
              <a:t>Best </a:t>
            </a:r>
            <a:r>
              <a:rPr kumimoji="0" lang="it-IT" sz="1700" b="1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enir Next" panose="020B0503020202020204" pitchFamily="34" charset="0"/>
              </a:rPr>
              <a:t>Practice</a:t>
            </a:r>
            <a:r>
              <a:rPr kumimoji="0" lang="it-IT" sz="17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" panose="020B0503020202020204" pitchFamily="34" charset="0"/>
              </a:rPr>
              <a:t> Italia – (</a:t>
            </a:r>
            <a:r>
              <a:rPr kumimoji="0" lang="it-IT" sz="1700" b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enir Next" panose="020B0503020202020204" pitchFamily="34" charset="0"/>
              </a:rPr>
              <a:t>Micanti</a:t>
            </a:r>
            <a:r>
              <a:rPr kumimoji="0" lang="it-IT" sz="17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" panose="020B0503020202020204" pitchFamily="34" charset="0"/>
              </a:rPr>
              <a:t> et al., 2024)</a:t>
            </a:r>
          </a:p>
          <a:p>
            <a:pPr marL="0" marR="0" lvl="0" indent="0" algn="ctr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pPr>
            <a:r>
              <a:rPr lang="it-IT" sz="1700" kern="0" dirty="0">
                <a:latin typeface="Avenir Next" panose="020B0503020202020204" pitchFamily="34" charset="0"/>
              </a:rPr>
              <a:t>- Procedure condivise e </a:t>
            </a:r>
            <a:r>
              <a:rPr lang="it-IT" sz="1700" kern="0" dirty="0" err="1">
                <a:latin typeface="Avenir Next" panose="020B0503020202020204" pitchFamily="34" charset="0"/>
              </a:rPr>
              <a:t>strandardizzate</a:t>
            </a:r>
            <a:r>
              <a:rPr lang="it-IT" sz="1700" kern="0" dirty="0">
                <a:latin typeface="Avenir Next" panose="020B0503020202020204" pitchFamily="34" charset="0"/>
              </a:rPr>
              <a:t> tra i vari centri</a:t>
            </a:r>
          </a:p>
          <a:p>
            <a:pPr marL="285750" marR="0" lvl="0" indent="-285750" algn="ctr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 sz="1600"/>
            </a:pPr>
            <a:r>
              <a:rPr kumimoji="0" lang="it-IT" sz="17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" panose="020B0503020202020204" pitchFamily="34" charset="0"/>
              </a:rPr>
              <a:t>Omogeneità e rigore clinico</a:t>
            </a:r>
          </a:p>
          <a:p>
            <a:pPr marL="0" marR="0" lvl="0" indent="0" algn="ctr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pPr>
            <a:endParaRPr lang="it-IT" b="1" kern="0" dirty="0">
              <a:solidFill>
                <a:srgbClr val="2E3D92"/>
              </a:solidFill>
              <a:highlight>
                <a:srgbClr val="000000"/>
              </a:highlight>
              <a:latin typeface="Avenir Next" panose="020B0503020202020204" pitchFamily="34" charset="0"/>
            </a:endParaRPr>
          </a:p>
          <a:p>
            <a:pPr marL="0" marR="0" lvl="0" indent="0" algn="ctr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pPr>
            <a:endParaRPr kumimoji="0" lang="it-IT" sz="1800" b="1" u="none" strike="noStrike" kern="0" cap="none" spc="0" normalizeH="0" baseline="0" noProof="0" dirty="0">
              <a:ln>
                <a:noFill/>
              </a:ln>
              <a:solidFill>
                <a:srgbClr val="2E3D92"/>
              </a:solidFill>
              <a:effectLst/>
              <a:highlight>
                <a:srgbClr val="000000"/>
              </a:highlight>
              <a:uLnTx/>
              <a:uFillTx/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794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720B04AB-62A2-D5F8-C245-2575E2F56402}"/>
              </a:ext>
            </a:extLst>
          </p:cNvPr>
          <p:cNvSpPr txBox="1"/>
          <p:nvPr/>
        </p:nvSpPr>
        <p:spPr>
          <a:xfrm>
            <a:off x="662873" y="4260309"/>
            <a:ext cx="10866252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defRPr sz="1600"/>
            </a:pPr>
            <a:endParaRPr lang="it-IT" sz="18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pPr>
            <a:endParaRPr lang="it-IT" sz="2400" i="1" dirty="0">
              <a:latin typeface="Avenir Next" panose="020B0503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pPr>
            <a:endParaRPr lang="it-IT" sz="2400" i="1" dirty="0">
              <a:latin typeface="Avenir Next" panose="020B0503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pPr>
            <a:r>
              <a:rPr lang="it-IT" sz="2400" i="1" dirty="0">
                <a:latin typeface="Avenir Next" panose="020B0503020202020204" pitchFamily="34" charset="0"/>
              </a:rPr>
              <a:t>La variabile familiare non più come accessoria ma come parte </a:t>
            </a:r>
            <a:endParaRPr kumimoji="0" lang="it-IT" sz="240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Medium" panose="020B0503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pPr>
            <a:r>
              <a:rPr kumimoji="0" lang="it-IT" sz="24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Medium" panose="020B0503020202020204" pitchFamily="34" charset="0"/>
              </a:rPr>
              <a:t>integrante </a:t>
            </a:r>
            <a:r>
              <a:rPr lang="it-IT" sz="2400" kern="0" dirty="0">
                <a:solidFill>
                  <a:prstClr val="black"/>
                </a:solidFill>
                <a:latin typeface="Avenir Next Medium" panose="020B0503020202020204" pitchFamily="34" charset="0"/>
              </a:rPr>
              <a:t>dei</a:t>
            </a:r>
            <a:r>
              <a:rPr kumimoji="0" lang="it-IT" sz="24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Medium" panose="020B0503020202020204" pitchFamily="34" charset="0"/>
              </a:rPr>
              <a:t> percorsi di cura.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pPr>
            <a:endParaRPr lang="it-IT" sz="240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pPr>
            <a:endParaRPr kumimoji="0" lang="it-IT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pPr>
            <a:endParaRPr lang="it-IT" sz="240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pP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B08C5BAD-D107-A3D5-A0D2-66988A812B98}"/>
              </a:ext>
            </a:extLst>
          </p:cNvPr>
          <p:cNvSpPr/>
          <p:nvPr/>
        </p:nvSpPr>
        <p:spPr>
          <a:xfrm>
            <a:off x="823395" y="1486142"/>
            <a:ext cx="10545209" cy="2425216"/>
          </a:xfrm>
          <a:prstGeom prst="roundRect">
            <a:avLst>
              <a:gd name="adj" fmla="val 29634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 sz="1600"/>
            </a:pPr>
            <a:endParaRPr lang="it-IT" sz="2000" dirty="0">
              <a:solidFill>
                <a:schemeClr val="bg1">
                  <a:lumMod val="10000"/>
                </a:schemeClr>
              </a:solidFill>
            </a:endParaRPr>
          </a:p>
          <a:p>
            <a:pPr defTabSz="457200">
              <a:defRPr sz="1600"/>
            </a:pPr>
            <a:endParaRPr lang="it-IT" sz="2000" dirty="0">
              <a:solidFill>
                <a:schemeClr val="bg1">
                  <a:lumMod val="10000"/>
                </a:schemeClr>
              </a:solidFill>
            </a:endParaRPr>
          </a:p>
          <a:p>
            <a:pPr defTabSz="457200">
              <a:defRPr sz="1600"/>
            </a:pPr>
            <a:endParaRPr lang="it-IT" sz="2000" dirty="0">
              <a:solidFill>
                <a:schemeClr val="bg1">
                  <a:lumMod val="10000"/>
                </a:schemeClr>
              </a:solidFill>
            </a:endParaRPr>
          </a:p>
          <a:p>
            <a:pPr defTabSz="457200">
              <a:defRPr sz="1600"/>
            </a:pPr>
            <a:r>
              <a:rPr lang="it-IT" sz="2000" dirty="0">
                <a:solidFill>
                  <a:schemeClr val="bg1">
                    <a:lumMod val="10000"/>
                  </a:schemeClr>
                </a:solidFill>
                <a:latin typeface="Avenir Next" panose="020B0503020202020204" pitchFamily="34" charset="0"/>
              </a:rPr>
              <a:t>Legge 3 ottobre 2025, n. 149 — “Disposizioni per la prevenzione e la cura dell’obesità”</a:t>
            </a:r>
          </a:p>
          <a:p>
            <a:pPr defTabSz="457200">
              <a:defRPr sz="1600"/>
            </a:pPr>
            <a:endParaRPr kumimoji="0" lang="it-IT" sz="200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highlight>
                <a:srgbClr val="000000"/>
              </a:highlight>
              <a:uLnTx/>
              <a:uFillTx/>
              <a:latin typeface="Avenir Next" panose="020B0503020202020204" pitchFamily="34" charset="0"/>
            </a:endParaRPr>
          </a:p>
          <a:p>
            <a:pPr algn="ctr" defTabSz="457200">
              <a:defRPr sz="1600"/>
            </a:pPr>
            <a:r>
              <a:rPr lang="it-IT" sz="2000" kern="0" dirty="0">
                <a:solidFill>
                  <a:schemeClr val="bg1">
                    <a:lumMod val="10000"/>
                  </a:schemeClr>
                </a:solidFill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Obesità: </a:t>
            </a:r>
            <a:r>
              <a:rPr lang="it-IT" sz="2000" kern="0" dirty="0">
                <a:solidFill>
                  <a:schemeClr val="bg1">
                    <a:lumMod val="10000"/>
                  </a:schemeClr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malattia </a:t>
            </a:r>
            <a:r>
              <a:rPr lang="it-IT" sz="2000" b="1" kern="0" dirty="0">
                <a:solidFill>
                  <a:schemeClr val="bg1">
                    <a:lumMod val="10000"/>
                  </a:schemeClr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complessa</a:t>
            </a:r>
            <a:r>
              <a:rPr lang="it-IT" sz="2000" kern="0" dirty="0">
                <a:solidFill>
                  <a:schemeClr val="bg1">
                    <a:lumMod val="10000"/>
                  </a:schemeClr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it-IT" sz="2000" b="1" kern="0" dirty="0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multidimensionale</a:t>
            </a:r>
            <a:r>
              <a:rPr lang="it-IT" sz="2000" kern="0" dirty="0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che richiede </a:t>
            </a:r>
          </a:p>
          <a:p>
            <a:pPr algn="ctr" defTabSz="457200">
              <a:defRPr sz="1600"/>
            </a:pPr>
            <a:r>
              <a:rPr lang="it-IT" sz="2000" kern="0" dirty="0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approccio integrato </a:t>
            </a:r>
            <a:r>
              <a:rPr lang="it-IT" sz="2000" b="1" kern="0" dirty="0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bio-psico-sociale</a:t>
            </a:r>
            <a:r>
              <a:rPr lang="it-IT" sz="1800" kern="0" dirty="0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1800" kern="100" dirty="0">
              <a:effectLst/>
              <a:latin typeface="Avenir Next" panose="020B05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pPr>
            <a:endParaRPr kumimoji="0" lang="it-IT" sz="220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" panose="020B0503020202020204" pitchFamily="34" charset="0"/>
            </a:endParaRPr>
          </a:p>
          <a:p>
            <a:pPr marL="0" marR="0" lvl="0" indent="0" algn="ctr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pPr>
            <a:endParaRPr kumimoji="0" lang="it-IT" sz="220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" panose="020B0503020202020204" pitchFamily="34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pPr>
            <a:endParaRPr kumimoji="0" lang="it-IT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" panose="020B0503020202020204" pitchFamily="34" charset="0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4008D7BC-57BD-EBB9-E0E5-C24A77E6E28F}"/>
              </a:ext>
            </a:extLst>
          </p:cNvPr>
          <p:cNvSpPr txBox="1"/>
          <p:nvPr/>
        </p:nvSpPr>
        <p:spPr>
          <a:xfrm>
            <a:off x="1054385" y="492140"/>
            <a:ext cx="105452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3200" b="1">
                <a:solidFill>
                  <a:srgbClr val="304297"/>
                </a:solidFill>
              </a:defRPr>
            </a:pPr>
            <a:r>
              <a:rPr lang="it-IT" b="1" dirty="0">
                <a:latin typeface="Avenir Next Demi Bold" panose="020B0503020202020204" pitchFamily="34" charset="0"/>
              </a:rPr>
              <a:t>L’obesità nei LEA – Normativa e prospettive cliniche</a:t>
            </a:r>
          </a:p>
          <a:p>
            <a:pPr algn="ctr">
              <a:defRPr sz="3200" b="1">
                <a:solidFill>
                  <a:srgbClr val="304297"/>
                </a:solidFill>
              </a:defRPr>
            </a:pPr>
            <a:endParaRPr lang="it-IT" dirty="0"/>
          </a:p>
        </p:txBody>
      </p:sp>
      <p:cxnSp>
        <p:nvCxnSpPr>
          <p:cNvPr id="6" name="Connettore diritto con freccia 5">
            <a:extLst>
              <a:ext uri="{FF2B5EF4-FFF2-40B4-BE49-F238E27FC236}">
                <a16:creationId xmlns:a16="http://schemas.microsoft.com/office/drawing/2014/main" id="{00D5A5E0-1877-C3B6-CD28-851C786C2116}"/>
              </a:ext>
            </a:extLst>
          </p:cNvPr>
          <p:cNvCxnSpPr>
            <a:cxnSpLocks/>
          </p:cNvCxnSpPr>
          <p:nvPr/>
        </p:nvCxnSpPr>
        <p:spPr>
          <a:xfrm>
            <a:off x="6053667" y="3423497"/>
            <a:ext cx="0" cy="1601893"/>
          </a:xfrm>
          <a:prstGeom prst="straightConnector1">
            <a:avLst/>
          </a:prstGeom>
          <a:ln w="76200">
            <a:solidFill>
              <a:srgbClr val="E98B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54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>
            <a:extLst>
              <a:ext uri="{FF2B5EF4-FFF2-40B4-BE49-F238E27FC236}">
                <a16:creationId xmlns:a16="http://schemas.microsoft.com/office/drawing/2014/main" id="{6746A12C-C96D-246B-A04B-1AAFF66DE171}"/>
              </a:ext>
            </a:extLst>
          </p:cNvPr>
          <p:cNvSpPr txBox="1"/>
          <p:nvPr/>
        </p:nvSpPr>
        <p:spPr>
          <a:xfrm>
            <a:off x="429984" y="150874"/>
            <a:ext cx="11960136" cy="640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2400"/>
              </a:spcBef>
            </a:pPr>
            <a:r>
              <a:rPr lang="it-IT" sz="3200" b="1" dirty="0">
                <a:solidFill>
                  <a:srgbClr val="304297"/>
                </a:solidFill>
                <a:latin typeface="Avenir Next Demi Bold" panose="020B0503020202020204" pitchFamily="34" charset="0"/>
              </a:rPr>
              <a:t>Dall’individuo… al sistema </a:t>
            </a:r>
          </a:p>
        </p:txBody>
      </p:sp>
      <p:sp>
        <p:nvSpPr>
          <p:cNvPr id="7" name="Segnaposto contenuto 3">
            <a:extLst>
              <a:ext uri="{FF2B5EF4-FFF2-40B4-BE49-F238E27FC236}">
                <a16:creationId xmlns:a16="http://schemas.microsoft.com/office/drawing/2014/main" id="{FCEFA3CA-0893-5D19-5612-85C694A7E8F7}"/>
              </a:ext>
            </a:extLst>
          </p:cNvPr>
          <p:cNvSpPr txBox="1">
            <a:spLocks/>
          </p:cNvSpPr>
          <p:nvPr/>
        </p:nvSpPr>
        <p:spPr>
          <a:xfrm>
            <a:off x="7805057" y="2492829"/>
            <a:ext cx="4158343" cy="1937658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0106AA6-3123-2BB3-5FF5-E9840A2D4DDF}"/>
              </a:ext>
            </a:extLst>
          </p:cNvPr>
          <p:cNvSpPr txBox="1"/>
          <p:nvPr/>
        </p:nvSpPr>
        <p:spPr>
          <a:xfrm>
            <a:off x="1114208" y="874642"/>
            <a:ext cx="10849191" cy="3645613"/>
          </a:xfrm>
          <a:prstGeom prst="rect">
            <a:avLst/>
          </a:prstGeom>
          <a:solidFill>
            <a:schemeClr val="bg1"/>
          </a:solidFill>
          <a:ln>
            <a:solidFill>
              <a:srgbClr val="2E3D92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1600" dirty="0">
                <a:latin typeface="Avenir Next" panose="020B0503020202020204" pitchFamily="34" charset="0"/>
              </a:rPr>
              <a:t>“</a:t>
            </a:r>
            <a:r>
              <a:rPr lang="it-IT" sz="1600" b="1" dirty="0">
                <a:latin typeface="Avenir Next" panose="020B0503020202020204" pitchFamily="34" charset="0"/>
              </a:rPr>
              <a:t>Oggi, nella pratica, valutiamo molto bene il paziente: la motivazione, le risorse, i fattori di rischio individuali</a:t>
            </a:r>
            <a:r>
              <a:rPr lang="it-IT" sz="1600" dirty="0">
                <a:latin typeface="Avenir Next" panose="020B0503020202020204" pitchFamily="34" charset="0"/>
              </a:rPr>
              <a:t>  (Micanti et al., 2024).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1600" dirty="0">
                <a:latin typeface="Avenir Next" panose="020B0503020202020204" pitchFamily="34" charset="0"/>
              </a:rPr>
              <a:t>La famiglia entra nel colloquio, ma in modo qualitativo, non strutturato.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1600" dirty="0"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Perché non allargare il nostro sguardo sistemico e integrare la valutazione del supporto familiare nelle procedure standard che già utilizziamo? </a:t>
            </a:r>
          </a:p>
          <a:p>
            <a:pPr algn="just">
              <a:spcAft>
                <a:spcPts val="1000"/>
              </a:spcAft>
            </a:pPr>
            <a:r>
              <a:rPr lang="it-IT" sz="1600" dirty="0"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La vera sfida non è far perdere peso a un paziente… ma far cambiare un sistema che tende </a:t>
            </a:r>
            <a:r>
              <a:rPr lang="it-IT" sz="1600" dirty="0" err="1"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all’omeostasi</a:t>
            </a:r>
            <a:r>
              <a:rPr lang="it-IT" sz="1600" dirty="0"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algn="just">
              <a:spcAft>
                <a:spcPts val="1000"/>
              </a:spcAft>
            </a:pPr>
            <a:r>
              <a:rPr lang="it-IT" sz="1600" dirty="0"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(Bateson 1972; </a:t>
            </a:r>
            <a:r>
              <a:rPr lang="it-IT" sz="1600" dirty="0" err="1"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Minuchin</a:t>
            </a:r>
            <a:r>
              <a:rPr lang="it-IT" sz="1600" dirty="0"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1974; Andolfi 1980).</a:t>
            </a:r>
            <a:endParaRPr lang="it-IT" sz="1600" dirty="0">
              <a:effectLst/>
              <a:latin typeface="Avenir Next" panose="020B0503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venir Next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👉 </a:t>
            </a:r>
            <a:r>
              <a:rPr lang="en-US" sz="1700" kern="0" dirty="0">
                <a:solidFill>
                  <a:srgbClr val="365F91"/>
                </a:solidFill>
                <a:latin typeface="Avenir Next" panose="020B0503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Serve uno strumento semplice, rapido e </a:t>
            </a:r>
            <a:r>
              <a:rPr lang="en-US" sz="1700" kern="0" dirty="0" err="1">
                <a:solidFill>
                  <a:srgbClr val="365F91"/>
                </a:solidFill>
                <a:latin typeface="Avenir Next" panose="020B0503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sostenibile</a:t>
            </a:r>
            <a:r>
              <a:rPr lang="it-IT" sz="1700" kern="0" dirty="0">
                <a:solidFill>
                  <a:srgbClr val="365F91"/>
                </a:solidFill>
                <a:latin typeface="Avenir Next" panose="020B0503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sz="1700" kern="0" dirty="0">
                <a:solidFill>
                  <a:srgbClr val="365F91"/>
                </a:solidFill>
                <a:latin typeface="Avenir Next" panose="020B0503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per integrare la </a:t>
            </a:r>
            <a:r>
              <a:rPr lang="en-US" sz="1700" b="1" kern="0" dirty="0">
                <a:solidFill>
                  <a:srgbClr val="365F91"/>
                </a:solidFill>
                <a:latin typeface="Avenir Next" panose="020B0503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dimensione familiare</a:t>
            </a:r>
            <a:r>
              <a:rPr lang="en-US" sz="1700" kern="0" dirty="0">
                <a:solidFill>
                  <a:srgbClr val="365F91"/>
                </a:solidFill>
                <a:latin typeface="Avenir Next" panose="020B0503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 nella </a:t>
            </a:r>
            <a:r>
              <a:rPr lang="en-US" sz="1700" b="1" kern="0" dirty="0">
                <a:solidFill>
                  <a:srgbClr val="365F91"/>
                </a:solidFill>
                <a:latin typeface="Avenir Next" panose="020B0503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valutazione</a:t>
            </a:r>
            <a:r>
              <a:rPr lang="en-US" sz="1700" kern="0" dirty="0">
                <a:solidFill>
                  <a:srgbClr val="365F91"/>
                </a:solidFill>
                <a:latin typeface="Avenir Next" panose="020B0503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 e nel </a:t>
            </a:r>
            <a:r>
              <a:rPr lang="en-US" sz="1700" b="1" kern="0" dirty="0">
                <a:solidFill>
                  <a:srgbClr val="365F91"/>
                </a:solidFill>
                <a:latin typeface="Avenir Next" panose="020B0503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follow-up</a:t>
            </a:r>
            <a:r>
              <a:rPr lang="en-US" sz="1700" kern="0" dirty="0">
                <a:solidFill>
                  <a:srgbClr val="365F91"/>
                </a:solidFill>
                <a:latin typeface="Avenir Next" panose="020B0503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.</a:t>
            </a:r>
            <a:endParaRPr lang="it-IT" sz="1700" kern="0" dirty="0">
              <a:solidFill>
                <a:srgbClr val="365F91"/>
              </a:solidFill>
              <a:latin typeface="Avenir Next" panose="020B050302020202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it-IT" sz="1600" dirty="0">
              <a:latin typeface="Avenir Next Medium" panose="020B0503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13E89804-A5ED-C1FB-BF35-10DB551FB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4" y="4118058"/>
            <a:ext cx="4175759" cy="2557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2FAF5C2-1933-444C-6923-635032292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" t="6043" r="8059" b="11997"/>
          <a:stretch>
            <a:fillRect/>
          </a:stretch>
        </p:blipFill>
        <p:spPr>
          <a:xfrm>
            <a:off x="7424971" y="4131543"/>
            <a:ext cx="4158343" cy="2575583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5007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>
            <a:extLst>
              <a:ext uri="{FF2B5EF4-FFF2-40B4-BE49-F238E27FC236}">
                <a16:creationId xmlns:a16="http://schemas.microsoft.com/office/drawing/2014/main" id="{6746A12C-C96D-246B-A04B-1AAFF66DE171}"/>
              </a:ext>
            </a:extLst>
          </p:cNvPr>
          <p:cNvSpPr txBox="1"/>
          <p:nvPr/>
        </p:nvSpPr>
        <p:spPr>
          <a:xfrm>
            <a:off x="821867" y="216052"/>
            <a:ext cx="10374087" cy="1420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800" b="1" kern="0" dirty="0">
                <a:solidFill>
                  <a:srgbClr val="365F91"/>
                </a:solidFill>
                <a:latin typeface="Avenir Next Demi Bold" panose="020B0503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Una </a:t>
            </a:r>
            <a:r>
              <a:rPr lang="en-US" sz="2800" b="1" kern="0" dirty="0" err="1">
                <a:solidFill>
                  <a:srgbClr val="365F91"/>
                </a:solidFill>
                <a:latin typeface="Avenir Next Demi Bold" panose="020B0503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proposta</a:t>
            </a:r>
            <a:r>
              <a:rPr lang="en-US" sz="2800" b="1" kern="0" dirty="0">
                <a:solidFill>
                  <a:srgbClr val="365F91"/>
                </a:solidFill>
                <a:latin typeface="Avenir Next Demi Bold" panose="020B0503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365F91"/>
                </a:solidFill>
                <a:latin typeface="Avenir Next Demi Bold" panose="020B0503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clinica</a:t>
            </a:r>
            <a:endParaRPr lang="en-US" sz="2800" b="1" kern="0" dirty="0">
              <a:solidFill>
                <a:srgbClr val="365F91"/>
              </a:solidFill>
              <a:latin typeface="Avenir Next Demi Bold" panose="020B050302020202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3200" b="1" kern="0" dirty="0">
                <a:solidFill>
                  <a:srgbClr val="365F91"/>
                </a:solidFill>
                <a:effectLst/>
                <a:latin typeface="Avenir Next Demi Bold" panose="020B0503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PSI-FAM Risk: il “</a:t>
            </a:r>
            <a:r>
              <a:rPr lang="en-US" sz="3200" b="1" kern="0" dirty="0" err="1">
                <a:solidFill>
                  <a:srgbClr val="365F91"/>
                </a:solidFill>
                <a:effectLst/>
                <a:latin typeface="Avenir Next Demi Bold" panose="020B0503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semaforo</a:t>
            </a:r>
            <a:r>
              <a:rPr lang="en-US" sz="3200" b="1" kern="0" dirty="0">
                <a:solidFill>
                  <a:srgbClr val="365F91"/>
                </a:solidFill>
                <a:effectLst/>
                <a:latin typeface="Avenir Next Demi Bold" panose="020B0503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” del </a:t>
            </a:r>
            <a:r>
              <a:rPr lang="en-US" sz="3200" b="1" kern="0" dirty="0" err="1">
                <a:solidFill>
                  <a:srgbClr val="365F91"/>
                </a:solidFill>
                <a:effectLst/>
                <a:latin typeface="Avenir Next Demi Bold" panose="020B0503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supporto</a:t>
            </a:r>
            <a:r>
              <a:rPr lang="en-US" sz="3200" b="1" kern="0" dirty="0">
                <a:solidFill>
                  <a:srgbClr val="365F91"/>
                </a:solidFill>
                <a:effectLst/>
                <a:latin typeface="Avenir Next Demi Bold" panose="020B0503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365F91"/>
                </a:solidFill>
                <a:effectLst/>
                <a:latin typeface="Avenir Next Demi Bold" panose="020B0503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familiare</a:t>
            </a:r>
            <a:br>
              <a:rPr lang="en-US" sz="3200" b="1" dirty="0">
                <a:effectLst/>
                <a:latin typeface="Avenir Next Demi Bold" panose="020B05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it-IT" b="1" dirty="0">
                <a:latin typeface="Avenir Next Demi Bold" panose="020B0503020202020204" pitchFamily="34" charset="0"/>
              </a:rPr>
              <a:t> </a:t>
            </a:r>
          </a:p>
        </p:txBody>
      </p:sp>
      <p:sp>
        <p:nvSpPr>
          <p:cNvPr id="7" name="Segnaposto contenuto 3">
            <a:extLst>
              <a:ext uri="{FF2B5EF4-FFF2-40B4-BE49-F238E27FC236}">
                <a16:creationId xmlns:a16="http://schemas.microsoft.com/office/drawing/2014/main" id="{FCEFA3CA-0893-5D19-5612-85C694A7E8F7}"/>
              </a:ext>
            </a:extLst>
          </p:cNvPr>
          <p:cNvSpPr txBox="1">
            <a:spLocks/>
          </p:cNvSpPr>
          <p:nvPr/>
        </p:nvSpPr>
        <p:spPr>
          <a:xfrm>
            <a:off x="7805057" y="2492829"/>
            <a:ext cx="4158343" cy="1937658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70FA4A5-B275-0AA7-2051-64D3393A9227}"/>
              </a:ext>
            </a:extLst>
          </p:cNvPr>
          <p:cNvSpPr txBox="1"/>
          <p:nvPr/>
        </p:nvSpPr>
        <p:spPr>
          <a:xfrm>
            <a:off x="7184569" y="2492829"/>
            <a:ext cx="4626431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it-IT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066113A6-5025-2B03-2FF2-2F5275A94159}"/>
              </a:ext>
            </a:extLst>
          </p:cNvPr>
          <p:cNvSpPr txBox="1"/>
          <p:nvPr/>
        </p:nvSpPr>
        <p:spPr>
          <a:xfrm>
            <a:off x="6306044" y="1811094"/>
            <a:ext cx="5504956" cy="3654847"/>
          </a:xfrm>
          <a:prstGeom prst="rect">
            <a:avLst/>
          </a:prstGeom>
          <a:solidFill>
            <a:schemeClr val="bg1"/>
          </a:solidFill>
          <a:ln>
            <a:solidFill>
              <a:srgbClr val="2F305C"/>
            </a:solidFill>
          </a:ln>
        </p:spPr>
        <p:txBody>
          <a:bodyPr wrap="square">
            <a:spAutoFit/>
          </a:bodyPr>
          <a:lstStyle/>
          <a:p>
            <a:pPr algn="ctr">
              <a:defRPr sz="2200" b="1"/>
            </a:pPr>
            <a:r>
              <a:rPr lang="it-IT" sz="2400" b="1" kern="0" dirty="0">
                <a:solidFill>
                  <a:srgbClr val="365F91"/>
                </a:solidFill>
                <a:latin typeface="Avenir Next Demi Bold" panose="020B0503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PSI-FAM </a:t>
            </a:r>
            <a:r>
              <a:rPr lang="it-IT" sz="2400" b="1" kern="0" dirty="0" err="1">
                <a:solidFill>
                  <a:srgbClr val="365F91"/>
                </a:solidFill>
                <a:latin typeface="Avenir Next Demi Bold" panose="020B0503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Risk</a:t>
            </a:r>
            <a:r>
              <a:rPr lang="it-IT" sz="2400" b="1" kern="0" dirty="0">
                <a:solidFill>
                  <a:srgbClr val="365F91"/>
                </a:solidFill>
                <a:latin typeface="Avenir Next Demi Bold" panose="020B0503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: </a:t>
            </a:r>
            <a:r>
              <a:rPr sz="2400" b="1" kern="0" dirty="0">
                <a:solidFill>
                  <a:srgbClr val="365F91"/>
                </a:solidFill>
                <a:latin typeface="Avenir Next Demi Bold" panose="020B0503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5 </a:t>
            </a:r>
            <a:r>
              <a:rPr sz="2400" b="1" kern="0" dirty="0" err="1">
                <a:solidFill>
                  <a:srgbClr val="365F91"/>
                </a:solidFill>
                <a:latin typeface="Avenir Next Demi Bold" panose="020B0503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domande</a:t>
            </a:r>
            <a:r>
              <a:rPr sz="2400" b="1" kern="0" dirty="0">
                <a:solidFill>
                  <a:srgbClr val="365F91"/>
                </a:solidFill>
                <a:latin typeface="Avenir Next Demi Bold" panose="020B0503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defRPr sz="2000">
                <a:latin typeface="Calibri"/>
              </a:defRPr>
            </a:pPr>
            <a:r>
              <a:rPr sz="2000" dirty="0">
                <a:latin typeface="Avenir Next" panose="020B0503020202020204" pitchFamily="34" charset="0"/>
              </a:rPr>
              <a:t>1. I </a:t>
            </a:r>
            <a:r>
              <a:rPr sz="2000" dirty="0" err="1">
                <a:latin typeface="Avenir Next" panose="020B0503020202020204" pitchFamily="34" charset="0"/>
              </a:rPr>
              <a:t>familiari</a:t>
            </a:r>
            <a:r>
              <a:rPr sz="2000" dirty="0">
                <a:latin typeface="Avenir Next" panose="020B0503020202020204" pitchFamily="34" charset="0"/>
              </a:rPr>
              <a:t> </a:t>
            </a:r>
            <a:r>
              <a:rPr sz="2000" dirty="0" err="1">
                <a:latin typeface="Avenir Next" panose="020B0503020202020204" pitchFamily="34" charset="0"/>
              </a:rPr>
              <a:t>partecipano</a:t>
            </a:r>
            <a:r>
              <a:rPr sz="2000" dirty="0">
                <a:latin typeface="Avenir Next" panose="020B0503020202020204" pitchFamily="34" charset="0"/>
              </a:rPr>
              <a:t> al </a:t>
            </a:r>
            <a:r>
              <a:rPr sz="2000" dirty="0" err="1">
                <a:latin typeface="Avenir Next" panose="020B0503020202020204" pitchFamily="34" charset="0"/>
              </a:rPr>
              <a:t>percorso</a:t>
            </a:r>
            <a:r>
              <a:rPr sz="2000" dirty="0">
                <a:latin typeface="Avenir Next" panose="020B0503020202020204" pitchFamily="34" charset="0"/>
              </a:rPr>
              <a:t>?</a:t>
            </a:r>
          </a:p>
          <a:p>
            <a:pPr>
              <a:lnSpc>
                <a:spcPct val="150000"/>
              </a:lnSpc>
              <a:defRPr sz="2000">
                <a:latin typeface="Calibri"/>
              </a:defRPr>
            </a:pPr>
            <a:r>
              <a:rPr sz="2000" dirty="0">
                <a:latin typeface="Avenir Next" panose="020B0503020202020204" pitchFamily="34" charset="0"/>
              </a:rPr>
              <a:t>2. La famiglia ha </a:t>
            </a:r>
            <a:r>
              <a:rPr sz="2000" dirty="0" err="1">
                <a:latin typeface="Avenir Next" panose="020B0503020202020204" pitchFamily="34" charset="0"/>
              </a:rPr>
              <a:t>modificato</a:t>
            </a:r>
            <a:r>
              <a:rPr sz="2000" dirty="0">
                <a:latin typeface="Avenir Next" panose="020B0503020202020204" pitchFamily="34" charset="0"/>
              </a:rPr>
              <a:t> le abitudini </a:t>
            </a:r>
            <a:r>
              <a:rPr sz="2000" dirty="0" err="1">
                <a:latin typeface="Avenir Next" panose="020B0503020202020204" pitchFamily="34" charset="0"/>
              </a:rPr>
              <a:t>alimentari</a:t>
            </a:r>
            <a:r>
              <a:rPr sz="2000" dirty="0">
                <a:latin typeface="Avenir Next" panose="020B0503020202020204" pitchFamily="34" charset="0"/>
              </a:rPr>
              <a:t>?</a:t>
            </a:r>
          </a:p>
          <a:p>
            <a:pPr>
              <a:lnSpc>
                <a:spcPct val="150000"/>
              </a:lnSpc>
              <a:defRPr sz="2000">
                <a:latin typeface="Calibri"/>
              </a:defRPr>
            </a:pPr>
            <a:r>
              <a:rPr sz="2000" dirty="0">
                <a:latin typeface="Avenir Next" panose="020B0503020202020204" pitchFamily="34" charset="0"/>
              </a:rPr>
              <a:t>3. </a:t>
            </a:r>
            <a:r>
              <a:rPr sz="2000" dirty="0" err="1">
                <a:latin typeface="Avenir Next" panose="020B0503020202020204" pitchFamily="34" charset="0"/>
              </a:rPr>
              <a:t>Sostengono</a:t>
            </a:r>
            <a:r>
              <a:rPr sz="2000" dirty="0">
                <a:latin typeface="Avenir Next" panose="020B0503020202020204" pitchFamily="34" charset="0"/>
              </a:rPr>
              <a:t> le </a:t>
            </a:r>
            <a:r>
              <a:rPr sz="2000" dirty="0" err="1">
                <a:latin typeface="Avenir Next" panose="020B0503020202020204" pitchFamily="34" charset="0"/>
              </a:rPr>
              <a:t>nuove</a:t>
            </a:r>
            <a:r>
              <a:rPr sz="2000" dirty="0">
                <a:latin typeface="Avenir Next" panose="020B0503020202020204" pitchFamily="34" charset="0"/>
              </a:rPr>
              <a:t> routine?</a:t>
            </a:r>
          </a:p>
          <a:p>
            <a:pPr>
              <a:lnSpc>
                <a:spcPct val="150000"/>
              </a:lnSpc>
              <a:defRPr sz="2000">
                <a:latin typeface="Calibri"/>
              </a:defRPr>
            </a:pPr>
            <a:r>
              <a:rPr sz="2000" dirty="0">
                <a:latin typeface="Avenir Next" panose="020B0503020202020204" pitchFamily="34" charset="0"/>
              </a:rPr>
              <a:t>4. Ci </a:t>
            </a:r>
            <a:r>
              <a:rPr sz="2000" dirty="0" err="1">
                <a:latin typeface="Avenir Next" panose="020B0503020202020204" pitchFamily="34" charset="0"/>
              </a:rPr>
              <a:t>sono</a:t>
            </a:r>
            <a:r>
              <a:rPr sz="2000" dirty="0">
                <a:latin typeface="Avenir Next" panose="020B0503020202020204" pitchFamily="34" charset="0"/>
              </a:rPr>
              <a:t> </a:t>
            </a:r>
            <a:r>
              <a:rPr sz="2000" dirty="0" err="1">
                <a:latin typeface="Avenir Next" panose="020B0503020202020204" pitchFamily="34" charset="0"/>
              </a:rPr>
              <a:t>sabotaggi</a:t>
            </a:r>
            <a:r>
              <a:rPr sz="2000" dirty="0">
                <a:latin typeface="Avenir Next" panose="020B0503020202020204" pitchFamily="34" charset="0"/>
              </a:rPr>
              <a:t>/</a:t>
            </a:r>
            <a:r>
              <a:rPr sz="2000" dirty="0" err="1">
                <a:latin typeface="Avenir Next" panose="020B0503020202020204" pitchFamily="34" charset="0"/>
              </a:rPr>
              <a:t>pressioni</a:t>
            </a:r>
            <a:r>
              <a:rPr sz="2000" dirty="0">
                <a:latin typeface="Avenir Next" panose="020B0503020202020204" pitchFamily="34" charset="0"/>
              </a:rPr>
              <a:t> a </a:t>
            </a:r>
            <a:r>
              <a:rPr sz="2000" i="1" dirty="0">
                <a:latin typeface="Avenir Next" panose="020B0503020202020204" pitchFamily="34" charset="0"/>
              </a:rPr>
              <a:t>'</a:t>
            </a:r>
            <a:r>
              <a:rPr sz="2000" i="1" dirty="0" err="1">
                <a:latin typeface="Avenir Next" panose="020B0503020202020204" pitchFamily="34" charset="0"/>
              </a:rPr>
              <a:t>mangiare</a:t>
            </a:r>
            <a:r>
              <a:rPr sz="2000" i="1" dirty="0">
                <a:latin typeface="Avenir Next" panose="020B0503020202020204" pitchFamily="34" charset="0"/>
              </a:rPr>
              <a:t> come prima</a:t>
            </a:r>
            <a:r>
              <a:rPr sz="2000" dirty="0">
                <a:latin typeface="Avenir Next" panose="020B0503020202020204" pitchFamily="34" charset="0"/>
              </a:rPr>
              <a:t>'?</a:t>
            </a:r>
          </a:p>
          <a:p>
            <a:pPr>
              <a:lnSpc>
                <a:spcPct val="150000"/>
              </a:lnSpc>
              <a:defRPr sz="2000">
                <a:latin typeface="Calibri"/>
              </a:defRPr>
            </a:pPr>
            <a:r>
              <a:rPr sz="2000" dirty="0">
                <a:latin typeface="Avenir Next" panose="020B0503020202020204" pitchFamily="34" charset="0"/>
              </a:rPr>
              <a:t>5. </a:t>
            </a:r>
            <a:r>
              <a:rPr sz="2000" dirty="0" err="1">
                <a:latin typeface="Avenir Next" panose="020B0503020202020204" pitchFamily="34" charset="0"/>
              </a:rPr>
              <a:t>Condividono</a:t>
            </a:r>
            <a:r>
              <a:rPr sz="2000" dirty="0">
                <a:latin typeface="Avenir Next" panose="020B0503020202020204" pitchFamily="34" charset="0"/>
              </a:rPr>
              <a:t> </a:t>
            </a:r>
            <a:r>
              <a:rPr sz="2000" dirty="0" err="1">
                <a:latin typeface="Avenir Next" panose="020B0503020202020204" pitchFamily="34" charset="0"/>
              </a:rPr>
              <a:t>gli</a:t>
            </a:r>
            <a:r>
              <a:rPr sz="2000" dirty="0">
                <a:latin typeface="Avenir Next" panose="020B0503020202020204" pitchFamily="34" charset="0"/>
              </a:rPr>
              <a:t> </a:t>
            </a:r>
            <a:r>
              <a:rPr sz="2000" dirty="0" err="1">
                <a:latin typeface="Avenir Next" panose="020B0503020202020204" pitchFamily="34" charset="0"/>
              </a:rPr>
              <a:t>obiettivi</a:t>
            </a:r>
            <a:r>
              <a:rPr sz="2000" dirty="0">
                <a:latin typeface="Avenir Next" panose="020B0503020202020204" pitchFamily="34" charset="0"/>
              </a:rPr>
              <a:t> di salute?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F7DB8B2-D418-54D4-4997-76CC9D705067}"/>
              </a:ext>
            </a:extLst>
          </p:cNvPr>
          <p:cNvSpPr txBox="1"/>
          <p:nvPr/>
        </p:nvSpPr>
        <p:spPr>
          <a:xfrm>
            <a:off x="736600" y="1924009"/>
            <a:ext cx="520518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latin typeface="Avenir Next" panose="020B0503020202020204" pitchFamily="34" charset="0"/>
              </a:rPr>
              <a:t>Possiamo farlo in modo semplice:</a:t>
            </a:r>
            <a:br>
              <a:rPr lang="it-IT" sz="2000" dirty="0">
                <a:latin typeface="Avenir Next" panose="020B0503020202020204" pitchFamily="34" charset="0"/>
              </a:rPr>
            </a:br>
            <a:r>
              <a:rPr lang="it-IT" sz="2000" dirty="0">
                <a:latin typeface="Avenir Next" panose="020B0503020202020204" pitchFamily="34" charset="0"/>
              </a:rPr>
              <a:t>5 domande chiave da integrare nella valutazione.</a:t>
            </a:r>
          </a:p>
          <a:p>
            <a:endParaRPr lang="it-IT" sz="2000" dirty="0">
              <a:latin typeface="Avenir Next" panose="020B0503020202020204" pitchFamily="34" charset="0"/>
            </a:endParaRPr>
          </a:p>
          <a:p>
            <a:r>
              <a:rPr lang="it-IT" sz="2000" dirty="0">
                <a:latin typeface="Avenir Next" panose="020B0503020202020204" pitchFamily="34" charset="0"/>
              </a:rPr>
              <a:t>Non è un test né un nuovo protocollo.</a:t>
            </a:r>
            <a:br>
              <a:rPr lang="it-IT" sz="2000" dirty="0">
                <a:latin typeface="Avenir Next" panose="020B0503020202020204" pitchFamily="34" charset="0"/>
              </a:rPr>
            </a:br>
            <a:r>
              <a:rPr lang="it-IT" sz="2000" dirty="0">
                <a:latin typeface="Avenir Next" panose="020B0503020202020204" pitchFamily="34" charset="0"/>
              </a:rPr>
              <a:t>È un cambio di prospettiva clinica per osservare non solo cosa fa il paziente…ma come il sistema familiare risponde al cambiamento.</a:t>
            </a:r>
          </a:p>
        </p:txBody>
      </p:sp>
      <p:pic>
        <p:nvPicPr>
          <p:cNvPr id="2050" name="Picture 2" descr="Modello vettoriale logo icona semaforo v53 - TemplateMonster">
            <a:extLst>
              <a:ext uri="{FF2B5EF4-FFF2-40B4-BE49-F238E27FC236}">
                <a16:creationId xmlns:a16="http://schemas.microsoft.com/office/drawing/2014/main" id="{664FAF63-D4D8-B588-5B0F-CC59C7480F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0" t="10222" r="40774" b="10889"/>
          <a:stretch/>
        </p:blipFill>
        <p:spPr bwMode="auto">
          <a:xfrm flipH="1">
            <a:off x="10840570" y="552399"/>
            <a:ext cx="238909" cy="65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C631E785-63BE-0FCF-BF1C-86996B2E621F}"/>
              </a:ext>
            </a:extLst>
          </p:cNvPr>
          <p:cNvSpPr txBox="1"/>
          <p:nvPr/>
        </p:nvSpPr>
        <p:spPr>
          <a:xfrm>
            <a:off x="736600" y="5607595"/>
            <a:ext cx="11074400" cy="1015663"/>
          </a:xfrm>
          <a:prstGeom prst="rect">
            <a:avLst/>
          </a:prstGeom>
          <a:solidFill>
            <a:schemeClr val="bg1"/>
          </a:solidFill>
          <a:ln>
            <a:solidFill>
              <a:srgbClr val="2F305C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074400"/>
                      <a:gd name="connsiteY0" fmla="*/ 0 h 1015663"/>
                      <a:gd name="connsiteX1" fmla="*/ 11074400 w 11074400"/>
                      <a:gd name="connsiteY1" fmla="*/ 0 h 1015663"/>
                      <a:gd name="connsiteX2" fmla="*/ 11074400 w 11074400"/>
                      <a:gd name="connsiteY2" fmla="*/ 1015663 h 1015663"/>
                      <a:gd name="connsiteX3" fmla="*/ 0 w 11074400"/>
                      <a:gd name="connsiteY3" fmla="*/ 1015663 h 1015663"/>
                      <a:gd name="connsiteX4" fmla="*/ 0 w 11074400"/>
                      <a:gd name="connsiteY4" fmla="*/ 0 h 1015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074400" h="1015663" fill="none" extrusionOk="0">
                        <a:moveTo>
                          <a:pt x="0" y="0"/>
                        </a:moveTo>
                        <a:cubicBezTo>
                          <a:pt x="2327355" y="-49533"/>
                          <a:pt x="7345821" y="-14809"/>
                          <a:pt x="11074400" y="0"/>
                        </a:cubicBezTo>
                        <a:cubicBezTo>
                          <a:pt x="10989152" y="249582"/>
                          <a:pt x="11155207" y="889491"/>
                          <a:pt x="11074400" y="1015663"/>
                        </a:cubicBezTo>
                        <a:cubicBezTo>
                          <a:pt x="6208670" y="967432"/>
                          <a:pt x="4091213" y="1100118"/>
                          <a:pt x="0" y="1015663"/>
                        </a:cubicBezTo>
                        <a:cubicBezTo>
                          <a:pt x="46534" y="691205"/>
                          <a:pt x="35510" y="501986"/>
                          <a:pt x="0" y="0"/>
                        </a:cubicBezTo>
                        <a:close/>
                      </a:path>
                      <a:path w="11074400" h="1015663" stroke="0" extrusionOk="0">
                        <a:moveTo>
                          <a:pt x="0" y="0"/>
                        </a:moveTo>
                        <a:cubicBezTo>
                          <a:pt x="3538240" y="118645"/>
                          <a:pt x="9295974" y="116012"/>
                          <a:pt x="11074400" y="0"/>
                        </a:cubicBezTo>
                        <a:cubicBezTo>
                          <a:pt x="11043286" y="243736"/>
                          <a:pt x="11014170" y="806251"/>
                          <a:pt x="11074400" y="1015663"/>
                        </a:cubicBezTo>
                        <a:cubicBezTo>
                          <a:pt x="6330208" y="1150263"/>
                          <a:pt x="3773705" y="858467"/>
                          <a:pt x="0" y="1015663"/>
                        </a:cubicBezTo>
                        <a:cubicBezTo>
                          <a:pt x="-5118" y="569580"/>
                          <a:pt x="57277" y="18609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it-IT" sz="2000" b="1" dirty="0">
                <a:latin typeface="Avenir Next" panose="020B0503020202020204" pitchFamily="34" charset="0"/>
              </a:rPr>
              <a:t>📍</a:t>
            </a:r>
            <a:r>
              <a:rPr lang="it-IT" sz="2000" b="1" i="1" dirty="0">
                <a:latin typeface="Avenir Next" panose="020B0503020202020204" pitchFamily="34" charset="0"/>
              </a:rPr>
              <a:t> A cosa serve?</a:t>
            </a:r>
          </a:p>
          <a:p>
            <a:r>
              <a:rPr lang="it-IT" sz="2000" b="1" dirty="0">
                <a:latin typeface="Avenir Next" panose="020B0503020202020204" pitchFamily="34" charset="0"/>
              </a:rPr>
              <a:t>Restituisce in pochi minuti il livello di supporto familiare UTILE personalizzare il follow-up e migliorare la tenuta degli </a:t>
            </a:r>
            <a:r>
              <a:rPr lang="it-IT" sz="2000" b="1" dirty="0" err="1">
                <a:latin typeface="Avenir Next" panose="020B0503020202020204" pitchFamily="34" charset="0"/>
              </a:rPr>
              <a:t>outcome</a:t>
            </a:r>
            <a:r>
              <a:rPr lang="it-IT" sz="2000" b="1" dirty="0">
                <a:latin typeface="Avenir Next" panose="020B0503020202020204" pitchFamily="34" charset="0"/>
              </a:rPr>
              <a:t> nel tempo.</a:t>
            </a:r>
            <a:endParaRPr sz="20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0069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176</TotalTime>
  <Words>1081</Words>
  <Application>Microsoft Office PowerPoint</Application>
  <PresentationFormat>Widescreen</PresentationFormat>
  <Paragraphs>149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RetrospectVTI</vt:lpstr>
      <vt:lpstr>Il Peso  della Famiglia negli  Outcome Bariatrici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per l’attenzione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Assunta Borzacchiello</cp:lastModifiedBy>
  <cp:revision>45</cp:revision>
  <dcterms:created xsi:type="dcterms:W3CDTF">2022-02-27T17:36:31Z</dcterms:created>
  <dcterms:modified xsi:type="dcterms:W3CDTF">2025-10-26T16:42:16Z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